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049" autoAdjust="0"/>
  </p:normalViewPr>
  <p:slideViewPr>
    <p:cSldViewPr>
      <p:cViewPr varScale="1">
        <p:scale>
          <a:sx n="95" d="100"/>
          <a:sy n="95" d="100"/>
        </p:scale>
        <p:origin x="1194" y="78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임베디드 시스템이란 임베디드 기술을 바탕으로 하드웨어와 소프트웨어가 밀접하게 결합되어</a:t>
            </a:r>
            <a:r>
              <a:rPr lang="en-US" altLang="ko-KR"/>
              <a:t>, </a:t>
            </a:r>
            <a:r>
              <a:rPr lang="ko-KR" altLang="en-US"/>
              <a:t>특정한 목적을 수행하는 시스템입니다</a:t>
            </a:r>
            <a:r>
              <a:rPr lang="en-US" altLang="ko-KR"/>
              <a:t>. </a:t>
            </a:r>
            <a:r>
              <a:rPr lang="ko-KR" altLang="en-US"/>
              <a:t>특정한 목적을 수행한다는건</a:t>
            </a:r>
            <a:r>
              <a:rPr lang="en-US" altLang="ko-KR"/>
              <a:t>, </a:t>
            </a:r>
            <a:r>
              <a:rPr lang="ko-KR" altLang="en-US"/>
              <a:t>어떤 작업을 수행할건지 설계 단계에서 미리 정하고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/>
              <a:t>원하는 작업을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ko-KR" altLang="en-US" baseline="0"/>
              <a:t>정해진 기능만을 수행할 수 있도록 한다는 것입니다</a:t>
            </a:r>
            <a:r>
              <a:rPr lang="en-US" altLang="ko-KR" baseline="0"/>
              <a:t>. </a:t>
            </a:r>
            <a:r>
              <a:rPr lang="ko-KR" altLang="en-US" baseline="0"/>
              <a:t>그래서 이 임베디드 시스템의 구성을 보면</a:t>
            </a:r>
            <a:r>
              <a:rPr lang="en-US" altLang="ko-KR" baseline="0"/>
              <a:t> </a:t>
            </a:r>
            <a:r>
              <a:rPr lang="ko-KR" altLang="en-US" baseline="0"/>
              <a:t>프로세서 메모리 입출력장치 등의 기본 구성을 갖춘 하드웨어와</a:t>
            </a:r>
            <a:r>
              <a:rPr lang="en-US" altLang="ko-KR" baseline="0"/>
              <a:t>, </a:t>
            </a:r>
            <a:r>
              <a:rPr lang="ko-KR" altLang="en-US" baseline="0"/>
              <a:t>주어진 입력을 처리하기 위해 설계된 소프트웨어가 결합되어 우리가 알고 있는 임베디드 시스템이 완성되는 것입니다</a:t>
            </a:r>
            <a:r>
              <a:rPr lang="en-US" altLang="ko-KR" baseline="0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에너지를 적게 쓰면서도 원하는 동작을 빠르고 정확하게 처리하는,  첨단 전자 시스템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여러 분야탑재되어 있음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임베디드 시스템이란</a:t>
            </a:r>
          </a:p>
          <a:p>
            <a:pPr>
              <a:defRPr/>
            </a:pPr>
            <a:r>
              <a:rPr lang="ko-KR" altLang="en-US"/>
              <a:t>정해진 특정 기능을 수행하기 위해 하드웨어와 소프트웨어가 내장된 전자제어 시스템을 말한다. 즉 단순 회로만으로 구성된 장치가 아닌 마이크로 프로세서가 내장되어 있고, 이것을 운영하여 원하는 작업을 수행 및 관리하는 프로그램이 포함된 시스템을 의미한다.</a:t>
            </a:r>
          </a:p>
          <a:p>
            <a:pPr>
              <a:defRPr/>
            </a:pPr>
            <a:r>
              <a:rPr lang="ko-KR" altLang="en-US"/>
              <a:t>“컴퓨터 하드웨어와 소프트웨어가 조합되어 특정한 목적을 수행하는 시스템”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H/W : 마이크로프로세서/컨트롤러, 메모리, 센서, 구동기 등</a:t>
            </a:r>
          </a:p>
          <a:p>
            <a:pPr>
              <a:defRPr/>
            </a:pPr>
            <a:r>
              <a:rPr lang="ko-KR" altLang="en-US"/>
              <a:t>S/W : OS, 디바이스 드라이버, 응용프로그램, 네트워크 응용 등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마이크로 컨트롤러 :마이크로 프로세서와 I/O 장치를 하나의 칩에 집적시켜 각종제어들에 유용하게 활용될 수 있도록 만든 칩</a:t>
            </a:r>
          </a:p>
          <a:p>
            <a:pPr>
              <a:defRPr/>
            </a:pPr>
            <a:r>
              <a:rPr lang="ko-KR" altLang="en-US"/>
              <a:t>마이크로 프로세서 : 컴퓨터의 연산장치와 제어장치를 1개의 작은 실리콘 칩에 집적시킨 처리장치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임베디드 기술을 바탕으로 에너지를 적게 쓰면서도 원하는 동작을 빠르고 정확하게 처리하는, 소프트웨어와 하드웨어가 밀접하게 결합된 첨단 전자 시스템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임베디드 시스템이란</a:t>
            </a:r>
          </a:p>
          <a:p>
            <a:pPr>
              <a:defRPr/>
            </a:pPr>
            <a:r>
              <a:rPr lang="ko-KR" altLang="en-US"/>
              <a:t>정해진 특정 기능을 수행하기 위해 하드웨어와 소프트웨어가 내장된 전자제어 시스템을 말한다. 즉 단순 회로만으로 구성된 장치가 아닌 마이크로 프로세서가 내장되어 있고, 이것을 운영하여 원하는 작업을 수행 및 관리하는 프로그램이 포함된 시스템을 의미한다.</a:t>
            </a:r>
          </a:p>
          <a:p>
            <a:pPr>
              <a:defRPr/>
            </a:pPr>
            <a:r>
              <a:rPr lang="ko-KR" altLang="en-US"/>
              <a:t>“컴퓨터 하드웨어와 소프트웨어가 조합되어 특정한 목적을 수행하는 시스템”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H/W : 마이크로프로세서/컨트롤러, 메모리, 센서, 구동기 등</a:t>
            </a:r>
          </a:p>
          <a:p>
            <a:pPr>
              <a:defRPr/>
            </a:pPr>
            <a:r>
              <a:rPr lang="ko-KR" altLang="en-US"/>
              <a:t>S/W : OS, 디바이스 드라이버, 응용프로그램, 네트워크 응용 등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마이크로 컨트롤러 :마이크로 프로세서와 I/O 장치를 하나의 칩에 집적시켜 각종제어들에 유용하게 활용될 수 있도록 만든 칩</a:t>
            </a:r>
          </a:p>
          <a:p>
            <a:pPr>
              <a:defRPr/>
            </a:pPr>
            <a:r>
              <a:rPr lang="ko-KR" altLang="en-US"/>
              <a:t>마이크로 프로세서 : 컴퓨터의 연산장치와 제어장치를 1개의 작은 실리콘 칩에 집적시킨 처리장치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atinLnBrk="0">
              <a:defRPr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가정에있는 대부분의 전자제품은 일상에서 편리한 경험과 편안함을 제공하는 기능들이 내장되어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예를 들어 가정용 보안 시스템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디지털 카메라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텔레비전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전자레인지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에어컨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냉장고 등이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</a:p>
          <a:p>
            <a:pPr latinLnBrk="0">
              <a:defRPr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가정용 보안 시스템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방범 설정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조명 원격 제어 등 생활 편의 서비스를 제공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)</a:t>
            </a:r>
            <a:endParaRPr lang="ko-KR" altLang="en-US" sz="1200" kern="120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atinLnBrk="0">
              <a:defRPr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의료 분야는 우리에게 있어 매우 중요한 분야이며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임베디드 시스템의 사용은 다음과 같습니다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혈압 모니터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심장 박동 모니터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심박 조율기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원격 감독 및 수술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스캐너 등이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endParaRPr lang="ko-KR" altLang="en-US" sz="1200" kern="120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미끄러지기 쉬운 노면에서 차량을 제어해주는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ABS,</a:t>
            </a:r>
            <a:r>
              <a:rPr lang="en-US" altLang="ko-KR" sz="120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ABS,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브레이크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에어백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엔진 관리 시스템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ABS(Anti-lock Braking System), 에어컨 제어, 점화 제어, 에어백 제어, 우적 감지 와이퍼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atinLnBrk="0">
              <a:defRPr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항공 우주 및 방위 산업은 보안과 성능이 가장 중요한 견고한 분야입니다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</a:p>
          <a:p>
            <a:pPr latinLnBrk="0">
              <a:defRPr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네비게이션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엔진 출력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블랙박스는 물론이고 품질제어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</a:t>
            </a:r>
            <a:r>
              <a:rPr lang="en-US" altLang="ko-KR" sz="120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무장관리</a:t>
            </a:r>
            <a:r>
              <a:rPr lang="en-US" altLang="ko-KR" sz="120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최적화</a:t>
            </a:r>
            <a:r>
              <a:rPr lang="en-US" altLang="ko-KR" sz="120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표적 확인 등 </a:t>
            </a:r>
          </a:p>
          <a:p>
            <a:pPr latinLnBrk="0">
              <a:defRPr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비행 제어 시스템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작동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공기 및 열 관리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엔진 출력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차량 터보 차저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내비게이션 시스템이 그 예입니다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</a:p>
          <a:p>
            <a:pPr>
              <a:defRPr/>
            </a:pPr>
            <a:r>
              <a:rPr lang="en-US" altLang="ko-KR"/>
              <a:t>https://www.f35.com/about/life-cycle/software</a:t>
            </a:r>
          </a:p>
          <a:p>
            <a:pPr>
              <a:defRPr/>
            </a:pPr>
            <a:r>
              <a:rPr lang="ko-KR" altLang="en-US"/>
              <a:t>임베디드 시스템이란</a:t>
            </a:r>
          </a:p>
          <a:p>
            <a:pPr>
              <a:defRPr/>
            </a:pPr>
            <a:r>
              <a:rPr lang="ko-KR" altLang="en-US"/>
              <a:t>정해진 특정 기능을 수행하기 위해 하드웨어와 소프트웨어가 내장된 전자제어 시스템을 말한다. 즉 단순 회로만으로 구성된 장치가 아닌 마이크로 프로세서가 내장되어 있고, 이것을 운영하여 원하는 작업을 수행 및 관리하는 프로그램이 포함된 시스템을 의미한다.</a:t>
            </a:r>
          </a:p>
          <a:p>
            <a:pPr>
              <a:defRPr/>
            </a:pPr>
            <a:r>
              <a:rPr lang="ko-KR" altLang="en-US"/>
              <a:t>“컴퓨터 하드웨어와 소프트웨어가 조합되어 특정한 목적을 수행하는 시스템”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H/W : 마이크로프로세서/컨트롤러, 메모리, 센서, 구동기 등</a:t>
            </a:r>
          </a:p>
          <a:p>
            <a:pPr>
              <a:defRPr/>
            </a:pPr>
            <a:r>
              <a:rPr lang="ko-KR" altLang="en-US"/>
              <a:t>S/W : OS, 디바이스 드라이버, 응용프로그램, 네트워크 응용 등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마이크로 컨트롤러 :마이크로 프로세서와 I/O 장치를 하나의 칩에 집적시켜 각종제어들에 유용하게 활용될 수 있도록 만든 칩</a:t>
            </a:r>
          </a:p>
          <a:p>
            <a:pPr>
              <a:defRPr/>
            </a:pPr>
            <a:r>
              <a:rPr lang="ko-KR" altLang="en-US"/>
              <a:t>마이크로 프로세서 : 컴퓨터의 연산장치와 제어장치를 1개의 작은 실리콘 칩에 집적시킨 처리장치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atinLnBrk="0">
              <a:defRPr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표적 확인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/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전술 상황을 디스플레이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/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헬멧의 허드를 통해 현재 좌표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경로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위도 등을 비행</a:t>
            </a:r>
            <a:r>
              <a:rPr lang="ko-KR" altLang="en-US" sz="120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착각의 위험으로부터 방지</a:t>
            </a:r>
            <a:endParaRPr lang="en-US" altLang="ko-KR" sz="1200" kern="120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atinLnBrk="0">
              <a:defRPr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특정 기능에 특화된 시스템으로서 지정된 기능 외의 기능은 제공하지 않는다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</a:p>
          <a:p>
            <a:pPr latinLnBrk="0">
              <a:defRPr/>
            </a:pPr>
            <a:r>
              <a:rPr lang="en-US" altLang="ko-KR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'Random Access Memory'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의 약자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휘발성 메모리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)</a:t>
            </a:r>
          </a:p>
          <a:p>
            <a:pPr latinLnBrk="0">
              <a:defRPr/>
            </a:pPr>
            <a:r>
              <a:rPr lang="en-US" altLang="ko-KR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‘Read Only Memory’ (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불휘발성 메모리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)</a:t>
            </a:r>
          </a:p>
          <a:p>
            <a:pPr latinLnBrk="0">
              <a:defRPr/>
            </a:pPr>
            <a:r>
              <a:rPr lang="en-US" altLang="ko-KR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‘Flash Memory’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속도가 빠르고 전력 소모가 적다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전원을 끄면 저장된 정보가 사라지는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램이나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램과는 달리 전원이 꺼져도 저장된 정보가 사라지지 않는 비휘발성 메모리이다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소비전력이 작고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전원이 꺼지더라도 저장된 정보가 사라지지 않은 채 유지되는 특성</a:t>
            </a:r>
            <a:endParaRPr lang="ko-KR" altLang="en-US" sz="1200" kern="120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임베디드 기술을 바탕으로 에너지를 적게 쓰면서도 원하는 동작을 빠르고 정확하게 처리하는, 소프트웨어와 하드웨어가 밀접하게 결합된 첨단 전자 시스템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임베디드 시스템이란</a:t>
            </a:r>
          </a:p>
          <a:p>
            <a:pPr>
              <a:defRPr/>
            </a:pPr>
            <a:r>
              <a:rPr lang="ko-KR" altLang="en-US"/>
              <a:t>정해진 특정 기능을 수행하기 위해 하드웨어와 소프트웨어가 내장된 전자제어 시스템을 말한다. 즉 단순 회로만으로 구성된 장치가 아닌 마이크로 프로세서가 내장되어 있고, 이것을 운영하여 원하는 작업을 수행 및 관리하는 프로그램이 포함된 시스템을 의미한다.</a:t>
            </a:r>
          </a:p>
          <a:p>
            <a:pPr>
              <a:defRPr/>
            </a:pPr>
            <a:r>
              <a:rPr lang="ko-KR" altLang="en-US"/>
              <a:t>“컴퓨터 하드웨어와 소프트웨어가 조합되어 특정한 목적을 수행하는 시스템”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H/W : 마이크로프로세서/컨트롤러, 메모리, 센서, 구동기 등</a:t>
            </a:r>
          </a:p>
          <a:p>
            <a:pPr>
              <a:defRPr/>
            </a:pPr>
            <a:r>
              <a:rPr lang="ko-KR" altLang="en-US"/>
              <a:t>S/W : OS, 디바이스 드라이버, 응용프로그램, 네트워크 응용 등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마이크로 컨트롤러 :마이크로 프로세서와 I/O 장치를 하나의 칩에 집적시켜 각종제어들에 유용하게 활용될 수 있도록 만든 칩</a:t>
            </a:r>
          </a:p>
          <a:p>
            <a:pPr>
              <a:defRPr/>
            </a:pPr>
            <a:r>
              <a:rPr lang="ko-KR" altLang="en-US"/>
              <a:t>마이크로 프로세서 : 컴퓨터의 연산장치와 제어장치를 1개의 작은 실리콘 칩에 집적시킨 처리장치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임베디드 기술을 바탕으로 에너지를 적게 쓰면서도 원하는 동작을 빠르고 정확하게 처리하는, 소프트웨어와 하드웨어가 밀접하게 결합된 첨단 전자 시스템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임베디드 시스템이란</a:t>
            </a:r>
          </a:p>
          <a:p>
            <a:pPr>
              <a:defRPr/>
            </a:pPr>
            <a:r>
              <a:rPr lang="ko-KR" altLang="en-US"/>
              <a:t>정해진 특정 기능을 수행하기 위해 하드웨어와 소프트웨어가 내장된 전자제어 시스템을 말한다. 즉 단순 회로만으로 구성된 장치가 아닌 마이크로 프로세서가 내장되어 있고, 이것을 운영하여 원하는 작업을 수행 및 관리하는 프로그램이 포함된 시스템을 의미한다.</a:t>
            </a:r>
          </a:p>
          <a:p>
            <a:pPr>
              <a:defRPr/>
            </a:pPr>
            <a:r>
              <a:rPr lang="ko-KR" altLang="en-US"/>
              <a:t>“컴퓨터 하드웨어와 소프트웨어가 조합되어 특정한 목적을 수행하는 시스템”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H/W : 마이크로프로세서/컨트롤러, 메모리, 센서, 구동기 등</a:t>
            </a:r>
          </a:p>
          <a:p>
            <a:pPr>
              <a:defRPr/>
            </a:pPr>
            <a:r>
              <a:rPr lang="ko-KR" altLang="en-US"/>
              <a:t>S/W : OS, 디바이스 드라이버, 응용프로그램, 네트워크 응용 등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마이크로 컨트롤러 :마이크로 프로세서와 I/O 장치를 하나의 칩에 집적시켜 각종제어들에 유용하게 활용될 수 있도록 만든 칩</a:t>
            </a:r>
          </a:p>
          <a:p>
            <a:pPr>
              <a:defRPr/>
            </a:pPr>
            <a:r>
              <a:rPr lang="ko-KR" altLang="en-US"/>
              <a:t>마이크로 프로세서 : 컴퓨터의 연산장치와 제어장치를 1개의 작은 실리콘 칩에 집적시킨 처리장치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마이크로 컨트롤러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(CPU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등이 단일 칩에 내장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)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PRINTED CIRCUIT BOARD(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인쇄회로기판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)</a:t>
            </a:r>
          </a:p>
          <a:p>
            <a:pPr>
              <a:defRPr/>
            </a:pPr>
            <a:r>
              <a:rPr lang="ko-KR" altLang="en-US"/>
              <a:t>구성요소가 </a:t>
            </a:r>
            <a:r>
              <a:rPr lang="en-US" altLang="ko-KR"/>
              <a:t>BUS(</a:t>
            </a:r>
            <a:r>
              <a:rPr lang="ko-KR" altLang="en-US"/>
              <a:t>컴퓨터 정보 전송 회로</a:t>
            </a:r>
            <a:r>
              <a:rPr lang="en-US" altLang="ko-KR"/>
              <a:t>)</a:t>
            </a:r>
            <a:r>
              <a:rPr lang="ko-KR" altLang="en-US"/>
              <a:t>에 물려서 하드웨어의 기본 구성을 갖춤</a:t>
            </a:r>
          </a:p>
          <a:p>
            <a:pPr>
              <a:defRPr/>
            </a:pPr>
            <a:r>
              <a:rPr lang="ko-KR" altLang="en-US"/>
              <a:t>메인보드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임베디드 기술을 바탕으로 에너지를 적게 쓰면서도 원하는 동작을 빠르고 정확하게 처리하는, 소프트웨어와 하드웨어가 밀접하게 결합된 첨단 전자 시스템</a:t>
            </a:r>
          </a:p>
          <a:p>
            <a:pPr>
              <a:defRPr/>
            </a:pPr>
            <a:r>
              <a:rPr lang="ko-KR" altLang="en-US"/>
              <a:t>응용 소프트웨어를 실행하기 위한 플랫폼을 제공하고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임베디드 기술을 바탕으로 에너지를 적게 쓰면서도 원하는 동작을 빠르고 정확하게 처리하는, 소프트웨어와 하드웨어가 밀접하게 결합된 첨단 전자 시스템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임베디드 시스템이란</a:t>
            </a:r>
          </a:p>
          <a:p>
            <a:pPr>
              <a:defRPr/>
            </a:pPr>
            <a:r>
              <a:rPr lang="ko-KR" altLang="en-US"/>
              <a:t>정해진 특정 기능을 수행하기 위해 하드웨어와 소프트웨어가 내장된 전자제어 시스템을 말한다. 즉 단순 회로만으로 구성된 장치가 아닌 마이크로 프로세서가 내장되어 있고, 이것을 운영하여 원하는 작업을 수행 및 관리하는 프로그램이 포함된 시스템을 의미한다.</a:t>
            </a:r>
          </a:p>
          <a:p>
            <a:pPr>
              <a:defRPr/>
            </a:pPr>
            <a:r>
              <a:rPr lang="ko-KR" altLang="en-US"/>
              <a:t>“컴퓨터 하드웨어와 소프트웨어가 조합되어 특정한 목적을 수행하는 시스템”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H/W : 마이크로프로세서/컨트롤러, 메모리, 센서, 구동기 등</a:t>
            </a:r>
          </a:p>
          <a:p>
            <a:pPr>
              <a:defRPr/>
            </a:pPr>
            <a:r>
              <a:rPr lang="ko-KR" altLang="en-US"/>
              <a:t>S/W : OS, 디바이스 드라이버, 응용프로그램, 네트워크 응용 등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마이크로 컨트롤러 :마이크로 프로세서와 I/O 장치를 하나의 칩에 집적시켜 각종제어들에 유용하게 활용될 수 있도록 만든 칩</a:t>
            </a:r>
          </a:p>
          <a:p>
            <a:pPr>
              <a:defRPr/>
            </a:pPr>
            <a:r>
              <a:rPr lang="ko-KR" altLang="en-US"/>
              <a:t>마이크로 프로세서 : 컴퓨터의 연산장치와 제어장치를 1개의 작은 실리콘 칩에 집적시킨 처리장치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100"/>
              <a:t>부트로더</a:t>
            </a:r>
            <a:r>
              <a:rPr lang="en-US" altLang="ko-KR" sz="1100"/>
              <a:t>: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부팅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즉 전원이 공급되어 컴퓨터가 실행되고 운영 체제를 시동시키는 것이 부팅인데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이러한 작업을 가능하도록 해주는 프로그램</a:t>
            </a:r>
          </a:p>
          <a:p>
            <a:pPr>
              <a:defRPr/>
            </a:pPr>
            <a:r>
              <a:rPr lang="ko-KR" altLang="en-US" sz="1100"/>
              <a:t>커널</a:t>
            </a:r>
            <a:r>
              <a:rPr lang="en-US" altLang="ko-KR" sz="1100"/>
              <a:t>:</a:t>
            </a:r>
            <a:r>
              <a:rPr lang="ko-KR" altLang="en-US" sz="1100"/>
              <a:t> 운영체제의 핵심으로</a:t>
            </a:r>
            <a:r>
              <a:rPr lang="en-US" altLang="ko-KR" sz="1100"/>
              <a:t>, </a:t>
            </a:r>
            <a:r>
              <a:rPr lang="ko-KR" altLang="en-US" sz="1100"/>
              <a:t>임베디드 시스템의 하드웨어를 관리하고 제어하는 기능을 수행</a:t>
            </a:r>
          </a:p>
          <a:p>
            <a:pPr>
              <a:defRPr/>
            </a:pPr>
            <a:r>
              <a:rPr lang="ko-KR" altLang="en-US"/>
              <a:t>파일 시스템</a:t>
            </a:r>
            <a:r>
              <a:rPr lang="en-US" altLang="ko-KR"/>
              <a:t>:</a:t>
            </a:r>
            <a:r>
              <a:rPr lang="en-US" altLang="ko-KR" baseline="0"/>
              <a:t> </a:t>
            </a:r>
            <a:r>
              <a:rPr lang="ko-KR" altLang="en-US" baseline="0"/>
              <a:t>파일의 저장 방식</a:t>
            </a:r>
            <a:r>
              <a:rPr lang="en-US" altLang="ko-KR" baseline="0"/>
              <a:t>, </a:t>
            </a:r>
            <a:r>
              <a:rPr lang="ko-KR" altLang="en-US" baseline="0"/>
              <a:t>그에 관련한 연산 및 자료구조를 포괄하는 개념</a:t>
            </a:r>
          </a:p>
          <a:p>
            <a:pPr>
              <a:defRPr/>
            </a:pPr>
            <a:r>
              <a:rPr lang="ko-KR" altLang="en-US" baseline="0"/>
              <a:t>디바이스 드라이버 </a:t>
            </a:r>
            <a:r>
              <a:rPr lang="en-US" altLang="ko-KR" baseline="0"/>
              <a:t>: </a:t>
            </a:r>
            <a:r>
              <a:rPr lang="ko-KR" altLang="en-US" baseline="0"/>
              <a:t>주변 하드웨어를 제어하기 위한 프로그램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https://www.eleparts.co.kr/goods/view?no=4190268</a:t>
            </a:r>
          </a:p>
          <a:p>
            <a:pPr>
              <a:defRPr/>
            </a:pPr>
            <a:r>
              <a:rPr lang="en-US" altLang="en-US"/>
              <a:t>https://www.eleparts.co.kr/goods/view?no=6402564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최근 사물인터넷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흔히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IoT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라고 말하는 기술을 통해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우리 주변의 주변 사물들은 전통적인 기능에 국한되지 않고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더욱 발전된 기능을</a:t>
            </a:r>
            <a:r>
              <a:rPr lang="ko-KR" altLang="en-US" sz="120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제공하고 있습니다</a:t>
            </a:r>
            <a:r>
              <a:rPr lang="en-US" altLang="ko-KR" sz="120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또한 각</a:t>
            </a:r>
            <a:r>
              <a:rPr lang="ko-KR" altLang="en-US" sz="120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기기에 내장된 통신 장치를 통해 모든 사물이 하나로 연결되는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이른바 초연결시대를 맞이하고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이런 기술의 발전에 핵심이 되는 것이 바로</a:t>
            </a:r>
            <a:r>
              <a:rPr lang="en-US" altLang="ko-KR" sz="120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임베디드 시스템인데요</a:t>
            </a:r>
            <a:r>
              <a:rPr lang="en-US" altLang="ko-KR" sz="120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  <a:r>
              <a:rPr lang="ko-KR" altLang="en-US" sz="120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임베디드 시스템은 한국어로 번역하면 내장형 시스템</a:t>
            </a:r>
            <a:r>
              <a:rPr lang="en-US" altLang="ko-KR" sz="120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  <a:r>
              <a:rPr lang="ko-KR" altLang="en-US" sz="120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즉 내부에 탑재된 시스템으로 기존의 사물에 임베디드 시스템이 추가되어 기존의 전통적인 기능보다 더욱 발전된 기능을 제공하게 됩니다</a:t>
            </a:r>
            <a:r>
              <a:rPr lang="en-US" altLang="ko-KR" sz="120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  <a:r>
              <a:rPr lang="ko-KR" altLang="en-US" sz="120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 임베디드 시스템은 스마트 홈은 물론 다양한 분야의 기술 발전을 주도하고 있는데요</a:t>
            </a:r>
            <a:r>
              <a:rPr lang="en-US" altLang="ko-KR" sz="1200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2023</a:t>
            </a:r>
            <a:r>
              <a:rPr lang="ko-KR" altLang="en-US"/>
              <a:t>년까지의 글로벌 시장 규모를 예측한 그래프를 보면</a:t>
            </a:r>
            <a:r>
              <a:rPr lang="en-US" altLang="ko-KR"/>
              <a:t>, </a:t>
            </a:r>
            <a:r>
              <a:rPr lang="ko-KR" altLang="en-US"/>
              <a:t>시장규모는 </a:t>
            </a:r>
            <a:r>
              <a:rPr lang="en-US" altLang="ko-KR"/>
              <a:t>2023</a:t>
            </a:r>
            <a:r>
              <a:rPr lang="ko-KR" altLang="en-US"/>
              <a:t>년에 총 </a:t>
            </a:r>
            <a:r>
              <a:rPr lang="en-US" altLang="ko-KR"/>
              <a:t>800</a:t>
            </a:r>
            <a:r>
              <a:rPr lang="ko-KR" altLang="en-US"/>
              <a:t>억 달러 이상을 보일 것으로 예상되고</a:t>
            </a:r>
            <a:r>
              <a:rPr lang="en-US" altLang="ko-KR"/>
              <a:t>, </a:t>
            </a:r>
            <a:r>
              <a:rPr lang="ko-KR" altLang="en-US"/>
              <a:t>연 평균 성장률은 </a:t>
            </a:r>
            <a:r>
              <a:rPr lang="en-US" altLang="ko-KR"/>
              <a:t>7.1%</a:t>
            </a:r>
            <a:r>
              <a:rPr lang="ko-KR" altLang="en-US"/>
              <a:t>를 예측할 정도로 그 규모가 상당해 커지고 있습니다</a:t>
            </a:r>
            <a:r>
              <a:rPr lang="en-US" altLang="ko-KR"/>
              <a:t>. </a:t>
            </a:r>
            <a:r>
              <a:rPr lang="ko-KR" altLang="en-US"/>
              <a:t>그만큼 이 임베디드 시스템은 우리의 일상생활에 가까이 존재한다고 할 수 있죠</a:t>
            </a:r>
            <a:r>
              <a:rPr lang="en-US" altLang="ko-KR"/>
              <a:t>. </a:t>
            </a:r>
            <a:r>
              <a:rPr lang="ko-KR" altLang="en-US"/>
              <a:t>그럼 이렇게 중요한 임베디드 시스템이 무엇인지 차근차근 알아보겠습니다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AA8D-2F0B-4ED6-8715-89C3F53116AA}" type="datetime1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13440" y="6418272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3601C26D-0475-459D-A432-524B877A6E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146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32DE-6FAD-4208-9D15-0B64EFC6DAE4}" type="datetime1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190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8CDC-CF1B-4449-A927-E1A2F13DE393}" type="datetime1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1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0D963-B8A2-4C66-B76A-7EE7D140ED2D}" type="datetime1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62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FE3C-DC6B-4767-871C-6AE8AEF0E818}" type="datetime1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0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49C8-1AAD-4EEF-8EC2-9D965E11AB85}" type="datetime1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50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6285D-E6D2-456E-A1A8-6BAB5A8FE8DC}" type="datetime1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877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B36A-0CD8-40D4-8C83-8C2D7760252D}" type="datetime1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293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AF17-1398-42E9-80E4-CC7BA16EFEFD}" type="datetime1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142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BFE1E-09C7-46AA-84AF-097D25FFE152}" type="datetime1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31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F929-4F39-48E8-8E9F-56EC49BBBA38}" type="datetime1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88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0702C-924E-4153-8B4A-D7102F14EAC0}" type="datetime1">
              <a:rPr lang="ko-KR" altLang="en-US" smtClean="0"/>
              <a:t>2022-03-15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76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/>
              <a:t>&lt;#&gt;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03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4.jpe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399620" y="3079464"/>
            <a:ext cx="8792380" cy="3778536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8792380" cy="377853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1106660"/>
            <a:ext cx="12192000" cy="469860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467565" y="4365104"/>
            <a:ext cx="5256870" cy="909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/>
              </a:buClr>
              <a:buNone/>
              <a:defRPr/>
            </a:pPr>
            <a:r>
              <a:rPr lang="ko-KR" altLang="en-US" b="1" spc="-15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</a:rPr>
              <a:t>공군사관학교 </a:t>
            </a:r>
            <a:r>
              <a:rPr lang="ko-KR" altLang="en-US" b="1" spc="-15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교</a:t>
            </a:r>
            <a:r>
              <a:rPr lang="ko-KR" altLang="en-US" b="1" spc="-15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</a:rPr>
              <a:t>수</a:t>
            </a:r>
            <a:r>
              <a:rPr lang="ko-KR" altLang="en-US" b="1" spc="-15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부</a:t>
            </a:r>
            <a:r>
              <a:rPr lang="ko-KR" altLang="en-US" b="1" spc="-15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</a:rPr>
              <a:t> 이학처 컴퓨터과학과</a:t>
            </a:r>
          </a:p>
          <a:p>
            <a:pPr algn="ctr">
              <a:buClr>
                <a:schemeClr val="bg1"/>
              </a:buClr>
              <a:buNone/>
              <a:defRPr/>
            </a:pPr>
            <a:endParaRPr lang="ko-KR" altLang="en-US" b="1" spc="-151"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b="1" spc="-15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</a:rPr>
              <a:t>대위 정윤교</a:t>
            </a:r>
          </a:p>
        </p:txBody>
      </p:sp>
      <p:pic>
        <p:nvPicPr>
          <p:cNvPr id="23" name="그림 8"/>
          <p:cNvPicPr>
            <a:picLocks noChangeAspect="1"/>
          </p:cNvPicPr>
          <p:nvPr/>
        </p:nvPicPr>
        <p:blipFill rotWithShape="1">
          <a:blip r:embed="rId3"/>
          <a:srcRect b="3520"/>
          <a:stretch>
            <a:fillRect/>
          </a:stretch>
        </p:blipFill>
        <p:spPr>
          <a:xfrm>
            <a:off x="90761" y="6362278"/>
            <a:ext cx="1747911" cy="409847"/>
          </a:xfrm>
          <a:prstGeom prst="rect">
            <a:avLst/>
          </a:prstGeom>
        </p:spPr>
      </p:pic>
      <p:sp>
        <p:nvSpPr>
          <p:cNvPr id="24" name="TextBox 20"/>
          <p:cNvSpPr txBox="1"/>
          <p:nvPr/>
        </p:nvSpPr>
        <p:spPr>
          <a:xfrm>
            <a:off x="1973542" y="2733685"/>
            <a:ext cx="8244916" cy="695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bg1"/>
              </a:buClr>
              <a:buNone/>
              <a:defRPr/>
            </a:pPr>
            <a:r>
              <a:rPr kumimoji="0" lang="ko-KR" altLang="en-US" sz="4000" b="1" i="0" u="none" strike="noStrike" kern="1200" cap="none" spc="-151" normalizeH="0" baseline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effectLst/>
                <a:latin typeface="맑은 고딕"/>
                <a:ea typeface="맑은 고딕"/>
                <a:cs typeface="맑은 고딕"/>
              </a:rPr>
              <a:t>강의 및 임베디드 시스템 소개</a:t>
            </a:r>
          </a:p>
        </p:txBody>
      </p:sp>
      <p:sp>
        <p:nvSpPr>
          <p:cNvPr id="26" name="TextBox 21"/>
          <p:cNvSpPr txBox="1"/>
          <p:nvPr/>
        </p:nvSpPr>
        <p:spPr>
          <a:xfrm>
            <a:off x="8400256" y="6424188"/>
            <a:ext cx="3625080" cy="317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bg1"/>
              </a:buClr>
              <a:buNone/>
              <a:defRPr/>
            </a:pPr>
            <a:r>
              <a:rPr kumimoji="0" lang="en-US" altLang="ko-KR" sz="1500" b="0" i="0" u="none" strike="noStrike" kern="1200" cap="none" spc="-151" normalizeH="0" baseline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21-1</a:t>
            </a:r>
            <a:r>
              <a:rPr kumimoji="0" lang="ko-KR" altLang="en-US" sz="1500" b="0" i="0" u="none" strike="noStrike" kern="1200" cap="none" spc="-151" normalizeH="0" baseline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임베디드시스템 </a:t>
            </a:r>
            <a:r>
              <a:rPr kumimoji="0" lang="en-US" altLang="ko-KR" sz="1500" b="0" i="0" u="none" strike="noStrike" kern="1200" cap="none" spc="-151" normalizeH="0" baseline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(4</a:t>
            </a:r>
            <a:r>
              <a:rPr kumimoji="0" lang="ko-KR" altLang="en-US" sz="1500" b="0" i="0" u="none" strike="noStrike" kern="1200" cap="none" spc="-151" normalizeH="0" baseline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학년 전공심화</a:t>
            </a:r>
            <a:r>
              <a:rPr kumimoji="0" lang="en-US" altLang="ko-KR" sz="1500" b="0" i="0" u="none" strike="noStrike" kern="1200" cap="none" spc="-151" normalizeH="0" baseline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)</a:t>
            </a:r>
            <a:r>
              <a:rPr kumimoji="0" lang="ko-KR" altLang="en-US" sz="1500" b="0" i="0" u="none" strike="noStrike" kern="1200" cap="none" spc="-151" normalizeH="0" baseline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791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1. </a:t>
            </a:r>
            <a:r>
              <a:rPr lang="ko-KR" altLang="en-US" sz="3200">
                <a:solidFill>
                  <a:schemeClr val="bg1"/>
                </a:solidFill>
              </a:rPr>
              <a:t>임베디드 시스템의 정의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2" y="1420525"/>
            <a:ext cx="4104456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나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임베디드 시스템</a:t>
            </a:r>
          </a:p>
        </p:txBody>
      </p:sp>
      <p:sp>
        <p:nvSpPr>
          <p:cNvPr id="1031" name="TextBox 30"/>
          <p:cNvSpPr txBox="1"/>
          <p:nvPr/>
        </p:nvSpPr>
        <p:spPr>
          <a:xfrm>
            <a:off x="623392" y="2631297"/>
            <a:ext cx="943304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컴퓨터 </a:t>
            </a:r>
            <a:r>
              <a:rPr lang="ko-KR" altLang="en-US" sz="2000" b="1">
                <a:solidFill>
                  <a:srgbClr val="000000"/>
                </a:solidFill>
              </a:rPr>
              <a:t>하드웨어</a:t>
            </a:r>
            <a:r>
              <a:rPr lang="ko-KR" altLang="en-US" sz="2000">
                <a:solidFill>
                  <a:srgbClr val="000000"/>
                </a:solidFill>
              </a:rPr>
              <a:t>와 </a:t>
            </a:r>
            <a:r>
              <a:rPr lang="ko-KR" altLang="en-US" sz="2000" b="1">
                <a:solidFill>
                  <a:srgbClr val="000000"/>
                </a:solidFill>
              </a:rPr>
              <a:t>소프트웨어</a:t>
            </a:r>
            <a:r>
              <a:rPr lang="ko-KR" altLang="en-US" sz="2000">
                <a:solidFill>
                  <a:srgbClr val="000000"/>
                </a:solidFill>
              </a:rPr>
              <a:t>가 조합되어 </a:t>
            </a:r>
            <a:r>
              <a:rPr lang="ko-KR" altLang="en-US" sz="2000" b="1">
                <a:solidFill>
                  <a:srgbClr val="000000"/>
                </a:solidFill>
              </a:rPr>
              <a:t>특정한 목적</a:t>
            </a:r>
            <a:r>
              <a:rPr lang="ko-KR" altLang="en-US" sz="2000">
                <a:solidFill>
                  <a:srgbClr val="000000"/>
                </a:solidFill>
              </a:rPr>
              <a:t>을 수행하는 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95400" y="3685035"/>
            <a:ext cx="2664296" cy="1872208"/>
            <a:chOff x="695400" y="3685035"/>
            <a:chExt cx="2664296" cy="187220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695400" y="3685035"/>
              <a:ext cx="2664296" cy="18722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2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하드웨어</a:t>
              </a:r>
            </a:p>
            <a:p>
              <a:pPr algn="ctr">
                <a:defRPr/>
              </a:pPr>
              <a:endParaRPr lang="ko-KR" altLang="en-US"/>
            </a:p>
            <a:p>
              <a:pPr algn="ctr">
                <a:defRPr/>
              </a:pPr>
              <a:endParaRPr lang="ko-KR" altLang="en-US"/>
            </a:p>
            <a:p>
              <a:pPr algn="ctr">
                <a:defRPr/>
              </a:pPr>
              <a:endParaRPr lang="ko-KR" altLang="en-US"/>
            </a:p>
            <a:p>
              <a:pPr algn="ctr">
                <a:defRPr/>
              </a:pPr>
              <a:endParaRPr lang="ko-KR" altLang="en-US"/>
            </a:p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839416" y="4261099"/>
              <a:ext cx="2376264" cy="360040"/>
            </a:xfrm>
            <a:prstGeom prst="roundRect">
              <a:avLst>
                <a:gd name="adj" fmla="val 16667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700">
                  <a:solidFill>
                    <a:schemeClr val="lt1"/>
                  </a:solidFill>
                </a:rPr>
                <a:t>프로세서</a:t>
              </a: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839416" y="4674097"/>
              <a:ext cx="2376264" cy="360040"/>
            </a:xfrm>
            <a:prstGeom prst="roundRect">
              <a:avLst>
                <a:gd name="adj" fmla="val 16667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700"/>
                <a:t>메모리</a:t>
              </a: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839416" y="5087095"/>
              <a:ext cx="2376264" cy="360040"/>
            </a:xfrm>
            <a:prstGeom prst="roundRect">
              <a:avLst>
                <a:gd name="adj" fmla="val 16667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700"/>
                <a:t>입출력장치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655840" y="3685035"/>
            <a:ext cx="2664296" cy="1872208"/>
            <a:chOff x="4655840" y="3685035"/>
            <a:chExt cx="2664296" cy="1872208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4655840" y="3685035"/>
              <a:ext cx="2664296" cy="1872208"/>
            </a:xfrm>
            <a:prstGeom prst="roundRect">
              <a:avLst>
                <a:gd name="adj" fmla="val 16667"/>
              </a:avLst>
            </a:prstGeom>
            <a:ln>
              <a:headEnd w="med" len="med"/>
              <a:tailEnd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2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</a:rPr>
                <a:t>소프트웨어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4799855" y="4261099"/>
              <a:ext cx="2376264" cy="360040"/>
            </a:xfrm>
            <a:prstGeom prst="roundRect">
              <a:avLst>
                <a:gd name="adj" fmla="val 16667"/>
              </a:avLst>
            </a:prstGeom>
            <a:ln>
              <a:headEnd w="med" len="med"/>
              <a:tailEnd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7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운영체제</a:t>
              </a: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4799855" y="4674097"/>
              <a:ext cx="2376264" cy="360040"/>
            </a:xfrm>
            <a:prstGeom prst="roundRect">
              <a:avLst>
                <a:gd name="adj" fmla="val 16667"/>
              </a:avLst>
            </a:prstGeom>
            <a:ln>
              <a:headEnd w="med" len="med"/>
              <a:tailEnd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7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시스템 소프트웨어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799855" y="5087095"/>
              <a:ext cx="2376264" cy="360040"/>
            </a:xfrm>
            <a:prstGeom prst="roundRect">
              <a:avLst>
                <a:gd name="adj" fmla="val 16667"/>
              </a:avLst>
            </a:prstGeom>
            <a:ln>
              <a:headEnd w="med" len="med"/>
              <a:tailEnd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7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응용 소프트웨어</a:t>
              </a:r>
            </a:p>
          </p:txBody>
        </p:sp>
      </p:grpSp>
      <p:sp>
        <p:nvSpPr>
          <p:cNvPr id="24" name="덧셈 기호 23"/>
          <p:cNvSpPr/>
          <p:nvPr/>
        </p:nvSpPr>
        <p:spPr>
          <a:xfrm>
            <a:off x="3359696" y="4117083"/>
            <a:ext cx="1224153" cy="1224153"/>
          </a:xfrm>
          <a:prstGeom prst="mathPlus">
            <a:avLst>
              <a:gd name="adj1" fmla="val 147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등호 1"/>
          <p:cNvSpPr/>
          <p:nvPr/>
        </p:nvSpPr>
        <p:spPr>
          <a:xfrm>
            <a:off x="7392144" y="4301857"/>
            <a:ext cx="1243774" cy="815155"/>
          </a:xfrm>
          <a:prstGeom prst="mathEqual">
            <a:avLst>
              <a:gd name="adj1" fmla="val 2352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801552" y="3685035"/>
            <a:ext cx="2664296" cy="1872208"/>
          </a:xfrm>
          <a:prstGeom prst="roundRect">
            <a:avLst>
              <a:gd name="adj" fmla="val 16667"/>
            </a:avLst>
          </a:prstGeom>
          <a:ln>
            <a:headEnd w="med" len="med"/>
            <a:tailEnd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  <a:cs typeface="맑은 고딕"/>
              </a:rPr>
              <a:t>임베디드 </a:t>
            </a:r>
            <a:br>
              <a:rPr kumimoji="0" lang="en-US" altLang="ko-KR" sz="2800" b="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  <a:cs typeface="맑은 고딕"/>
              </a:rPr>
            </a:br>
            <a:r>
              <a:rPr kumimoji="0" lang="ko-KR" altLang="en-US" sz="2800" b="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  <a:cs typeface="맑은 고딕"/>
              </a:rPr>
              <a:t>시스템</a:t>
            </a: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/>
      <p:bldP spid="24" grpId="1" animBg="1"/>
      <p:bldP spid="2" grpId="2" animBg="1"/>
      <p:bldP spid="25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791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2. </a:t>
            </a:r>
            <a:r>
              <a:rPr lang="ko-KR" altLang="en-US" sz="3200">
                <a:solidFill>
                  <a:schemeClr val="bg1"/>
                </a:solidFill>
              </a:rPr>
              <a:t>임베디드 시스템의 활용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67608" y="1687810"/>
            <a:ext cx="7022240" cy="438054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791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2. </a:t>
            </a:r>
            <a:r>
              <a:rPr lang="ko-KR" altLang="en-US" sz="3200">
                <a:solidFill>
                  <a:schemeClr val="bg1"/>
                </a:solidFill>
              </a:rPr>
              <a:t>임베디드 시스템의 활용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2" y="1420525"/>
            <a:ext cx="4104456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가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전자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가전 기기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6320" b="17900"/>
          <a:stretch>
            <a:fillRect/>
          </a:stretch>
        </p:blipFill>
        <p:spPr>
          <a:xfrm>
            <a:off x="1404961" y="2265438"/>
            <a:ext cx="2962847" cy="15629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18821" y="2265439"/>
            <a:ext cx="2622421" cy="15629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96345" y="4118183"/>
            <a:ext cx="2220483" cy="16646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888209" y="4461633"/>
            <a:ext cx="2919759" cy="13382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00256" y="2265438"/>
            <a:ext cx="2575073" cy="1562905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14" name="직사각형 13"/>
          <p:cNvSpPr/>
          <p:nvPr/>
        </p:nvSpPr>
        <p:spPr>
          <a:xfrm>
            <a:off x="4015032" y="5761393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에어컨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86471" y="3828343"/>
            <a:ext cx="999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스마트 </a:t>
            </a:r>
            <a:r>
              <a:rPr lang="en-US" altLang="ko-KR" sz="1400"/>
              <a:t>TV</a:t>
            </a:r>
            <a:endParaRPr lang="ko-KR" altLang="en-US" sz="1400"/>
          </a:p>
        </p:txBody>
      </p:sp>
      <p:sp>
        <p:nvSpPr>
          <p:cNvPr id="18" name="직사각형 17"/>
          <p:cNvSpPr/>
          <p:nvPr/>
        </p:nvSpPr>
        <p:spPr>
          <a:xfrm>
            <a:off x="5868394" y="3828343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냉장고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9211540" y="3828343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/>
              <a:t>AI </a:t>
            </a:r>
            <a:r>
              <a:rPr lang="ko-KR" altLang="en-US" sz="1400"/>
              <a:t>스피커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133593" y="5760818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가정용 보안 시스템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3"/>
      <p:bldP spid="16" grpId="0"/>
      <p:bldP spid="18" grpId="1"/>
      <p:bldP spid="20" grpId="2"/>
      <p:bldP spid="23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791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2. </a:t>
            </a:r>
            <a:r>
              <a:rPr lang="ko-KR" altLang="en-US" sz="3200">
                <a:solidFill>
                  <a:schemeClr val="bg1"/>
                </a:solidFill>
              </a:rPr>
              <a:t>임베디드 시스템의 활용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2" y="1420525"/>
            <a:ext cx="4104456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나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의료 기기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52" name="Picture 4" descr="Pacemakers | Saint Luke's Health System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51319" y="2436165"/>
            <a:ext cx="3388481" cy="2507476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63946" y="2348880"/>
            <a:ext cx="2384582" cy="26820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2546" y="2442994"/>
            <a:ext cx="2649682" cy="2493818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12" name="직사각형 11"/>
          <p:cNvSpPr/>
          <p:nvPr/>
        </p:nvSpPr>
        <p:spPr>
          <a:xfrm>
            <a:off x="1462340" y="5074987"/>
            <a:ext cx="2230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/>
              <a:t>혈압 및 심장 박동 모니터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573126" y="5074987"/>
            <a:ext cx="1144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/>
              <a:t>심박 조율기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948833" y="5074987"/>
            <a:ext cx="16289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원격 수술 및 감독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1"/>
      <p:bldP spid="14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791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2. </a:t>
            </a:r>
            <a:r>
              <a:rPr lang="ko-KR" altLang="en-US" sz="3200">
                <a:solidFill>
                  <a:schemeClr val="bg1"/>
                </a:solidFill>
              </a:rPr>
              <a:t>임베디드 시스템의 활용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2" y="1420525"/>
            <a:ext cx="4104456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다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자동차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85245" y="2060848"/>
            <a:ext cx="3129999" cy="1657312"/>
          </a:xfrm>
          <a:prstGeom prst="rect">
            <a:avLst/>
          </a:prstGeom>
        </p:spPr>
      </p:pic>
      <p:pic>
        <p:nvPicPr>
          <p:cNvPr id="3074" name="Picture 2" descr="효성첨단소재 &gt; 사업분야 및 제품 &gt; 에어백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287197" y="4221088"/>
            <a:ext cx="3128140" cy="1587414"/>
          </a:xfrm>
          <a:prstGeom prst="rect">
            <a:avLst/>
          </a:prstGeom>
          <a:noFill/>
        </p:spPr>
      </p:pic>
      <p:pic>
        <p:nvPicPr>
          <p:cNvPr id="3076" name="Picture 4" descr="자동으로 와이퍼를 작동시키는 레인센서 : 네이버 포스트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075011" y="2060848"/>
            <a:ext cx="2702298" cy="1621446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75011" y="4221088"/>
            <a:ext cx="2702298" cy="1581191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sp>
        <p:nvSpPr>
          <p:cNvPr id="5" name="직사각형 4"/>
          <p:cNvSpPr/>
          <p:nvPr/>
        </p:nvSpPr>
        <p:spPr>
          <a:xfrm>
            <a:off x="2521771" y="3718160"/>
            <a:ext cx="26569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/>
              <a:t>ABS(Anti-lock Braking System)</a:t>
            </a:r>
            <a:endParaRPr lang="ko-KR" altLang="en-US" sz="1400"/>
          </a:p>
        </p:txBody>
      </p:sp>
      <p:sp>
        <p:nvSpPr>
          <p:cNvPr id="20" name="직사각형 19"/>
          <p:cNvSpPr/>
          <p:nvPr/>
        </p:nvSpPr>
        <p:spPr>
          <a:xfrm>
            <a:off x="7665611" y="3681899"/>
            <a:ext cx="1566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우적 감지 와이퍼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77812" y="5799856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에어백 제어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853729" y="5799855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공기압 센서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1"/>
      <p:bldP spid="23" grpId="2"/>
      <p:bldP spid="24" grpId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791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2. </a:t>
            </a:r>
            <a:r>
              <a:rPr lang="ko-KR" altLang="en-US" sz="3200">
                <a:solidFill>
                  <a:schemeClr val="bg1"/>
                </a:solidFill>
              </a:rPr>
              <a:t>임베디드 시스템의 활용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2" y="1420525"/>
            <a:ext cx="4104456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라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군사 및 항공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8892" y="2838156"/>
            <a:ext cx="3017822" cy="20461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12224" y="2822090"/>
            <a:ext cx="3289705" cy="20024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5198" y="2838156"/>
            <a:ext cx="3208185" cy="1986391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sp>
        <p:nvSpPr>
          <p:cNvPr id="12" name="직사각형 11"/>
          <p:cNvSpPr/>
          <p:nvPr/>
        </p:nvSpPr>
        <p:spPr>
          <a:xfrm>
            <a:off x="1886501" y="486915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민간 항공기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815932" y="4869159"/>
            <a:ext cx="5437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드론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9395439" y="4869159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전투기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1"/>
      <p:bldP spid="14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791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2. </a:t>
            </a:r>
            <a:r>
              <a:rPr lang="ko-KR" altLang="en-US" sz="3200">
                <a:solidFill>
                  <a:schemeClr val="bg1"/>
                </a:solidFill>
              </a:rPr>
              <a:t>임베디드 시스템의 활용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2" y="1420525"/>
            <a:ext cx="5976664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라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군사 및 항공 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(F-35 Lightning II)</a:t>
            </a:r>
            <a:endParaRPr lang="ko-KR" altLang="en-US" sz="28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3432" y="2246549"/>
            <a:ext cx="2205427" cy="14704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8560" r="13400"/>
          <a:stretch>
            <a:fillRect/>
          </a:stretch>
        </p:blipFill>
        <p:spPr>
          <a:xfrm>
            <a:off x="3188859" y="2246549"/>
            <a:ext cx="2088232" cy="14704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3432" y="4220294"/>
            <a:ext cx="4293660" cy="16941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t="16640" r="3900"/>
          <a:stretch>
            <a:fillRect/>
          </a:stretch>
        </p:blipFill>
        <p:spPr>
          <a:xfrm>
            <a:off x="5677522" y="2246550"/>
            <a:ext cx="5636677" cy="364364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647597" y="3700815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/>
              <a:t>표적 확인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378292" y="5890189"/>
            <a:ext cx="1503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/>
              <a:t>전술 디스플레이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55733" y="5890189"/>
            <a:ext cx="2060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HUD(Head-Up Display)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1"/>
      <p:bldP spid="4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791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3. </a:t>
            </a:r>
            <a:r>
              <a:rPr lang="ko-KR" altLang="en-US" sz="3200">
                <a:solidFill>
                  <a:schemeClr val="bg1"/>
                </a:solidFill>
              </a:rPr>
              <a:t>임베디드 시스템의 특징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2" y="1420525"/>
            <a:ext cx="5760640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가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임베디드 시스템의 주요 특징</a:t>
            </a:r>
          </a:p>
        </p:txBody>
      </p:sp>
      <p:sp>
        <p:nvSpPr>
          <p:cNvPr id="1031" name="TextBox 30"/>
          <p:cNvSpPr txBox="1"/>
          <p:nvPr/>
        </p:nvSpPr>
        <p:spPr>
          <a:xfrm>
            <a:off x="623392" y="2621111"/>
            <a:ext cx="3528392" cy="39655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  <a:latin typeface="나눔스퀘어_ac Bold"/>
                <a:ea typeface="나눔스퀘어_ac Bold"/>
              </a:rPr>
              <a:t>기능의 제한</a:t>
            </a:r>
          </a:p>
        </p:txBody>
      </p:sp>
      <p:sp>
        <p:nvSpPr>
          <p:cNvPr id="1032" name="TextBox 29"/>
          <p:cNvSpPr txBox="1"/>
          <p:nvPr/>
        </p:nvSpPr>
        <p:spPr>
          <a:xfrm>
            <a:off x="623392" y="3021221"/>
            <a:ext cx="453650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나눔스퀘어_ac Bold"/>
                <a:ea typeface="나눔스퀘어_ac Bold"/>
              </a:rPr>
              <a:t>크기 제약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29"/>
          <p:cNvSpPr txBox="1"/>
          <p:nvPr/>
        </p:nvSpPr>
        <p:spPr>
          <a:xfrm>
            <a:off x="623392" y="3424882"/>
            <a:ext cx="453650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나눔스퀘어_ac Bold"/>
                <a:ea typeface="나눔스퀘어_ac Bold"/>
              </a:rPr>
              <a:t>저전력</a:t>
            </a:r>
          </a:p>
        </p:txBody>
      </p:sp>
      <p:sp>
        <p:nvSpPr>
          <p:cNvPr id="13" name="TextBox 29"/>
          <p:cNvSpPr txBox="1"/>
          <p:nvPr/>
        </p:nvSpPr>
        <p:spPr>
          <a:xfrm>
            <a:off x="623392" y="3828543"/>
            <a:ext cx="561662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  <a:latin typeface="나눔스퀘어_ac Bold"/>
                <a:ea typeface="나눔스퀘어_ac Bold"/>
              </a:rPr>
              <a:t>실시간 처리</a:t>
            </a: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TextBox 29"/>
          <p:cNvSpPr txBox="1"/>
          <p:nvPr/>
        </p:nvSpPr>
        <p:spPr>
          <a:xfrm>
            <a:off x="623392" y="4232204"/>
            <a:ext cx="453650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  <a:latin typeface="나눔스퀘어_ac Bold"/>
                <a:ea typeface="나눔스퀘어_ac Bold"/>
              </a:rPr>
              <a:t>다양한 운영체제</a:t>
            </a:r>
          </a:p>
        </p:txBody>
      </p:sp>
      <p:sp>
        <p:nvSpPr>
          <p:cNvPr id="16" name="TextBox 29"/>
          <p:cNvSpPr txBox="1"/>
          <p:nvPr/>
        </p:nvSpPr>
        <p:spPr>
          <a:xfrm>
            <a:off x="623392" y="4635865"/>
            <a:ext cx="453650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나눔스퀘어_ac Bold"/>
                <a:ea typeface="나눔스퀘어_ac Bold"/>
              </a:rPr>
              <a:t>저장 용량이 적음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11824" y="2491615"/>
            <a:ext cx="2585981" cy="118524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77761" y="2478396"/>
            <a:ext cx="2061214" cy="1397541"/>
          </a:xfrm>
          <a:prstGeom prst="rect">
            <a:avLst/>
          </a:prstGeom>
        </p:spPr>
      </p:pic>
      <p:pic>
        <p:nvPicPr>
          <p:cNvPr id="24" name="Picture 4" descr="Pacemakers | Saint Luke's Health System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795300" y="4160985"/>
            <a:ext cx="2169351" cy="1605319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83453" y="4113813"/>
            <a:ext cx="2249830" cy="1645037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/>
      <p:bldP spid="1032" grpId="1"/>
      <p:bldP spid="12" grpId="2"/>
      <p:bldP spid="13" grpId="3"/>
      <p:bldP spid="14" grpId="4"/>
      <p:bldP spid="16" grpId="5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791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3. </a:t>
            </a:r>
            <a:r>
              <a:rPr lang="ko-KR" altLang="en-US" sz="3200">
                <a:solidFill>
                  <a:schemeClr val="bg1"/>
                </a:solidFill>
              </a:rPr>
              <a:t>임베디드 시스템의 특징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2" y="1420525"/>
            <a:ext cx="7632848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나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임베디드 시스템과 범용 컴퓨터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559496" y="2159443"/>
          <a:ext cx="9217023" cy="371782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072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2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38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임베디드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범용 컴퓨터 </a:t>
                      </a:r>
                      <a:r>
                        <a:rPr lang="en-US" altLang="ko-KR"/>
                        <a:t>(Desktop)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2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CPU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rgbClr val="DAE3F3"/>
                          </a:solidFill>
                        </a:rPr>
                        <a:t>저전력</a:t>
                      </a:r>
                      <a:r>
                        <a:rPr lang="en-US" altLang="ko-KR">
                          <a:solidFill>
                            <a:srgbClr val="DAE3F3"/>
                          </a:solidFill>
                        </a:rPr>
                        <a:t>, </a:t>
                      </a:r>
                      <a:r>
                        <a:rPr lang="ko-KR" altLang="en-US">
                          <a:solidFill>
                            <a:srgbClr val="DAE3F3"/>
                          </a:solidFill>
                        </a:rPr>
                        <a:t>저사양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rgbClr val="DAE3F3"/>
                          </a:solidFill>
                        </a:rPr>
                        <a:t>고성능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2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메모리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저용량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고용량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2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보조기억장치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rgbClr val="DAE3F3"/>
                          </a:solidFill>
                        </a:rPr>
                        <a:t>Flash memory</a:t>
                      </a:r>
                      <a:endParaRPr lang="ko-KR" altLang="en-US">
                        <a:solidFill>
                          <a:srgbClr val="DAE3F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rgbClr val="DAE3F3"/>
                          </a:solidFill>
                        </a:rPr>
                        <a:t>HDD, SDD</a:t>
                      </a:r>
                      <a:r>
                        <a:rPr lang="en-US" altLang="ko-KR" baseline="0">
                          <a:solidFill>
                            <a:srgbClr val="DAE3F3"/>
                          </a:solidFill>
                        </a:rPr>
                        <a:t> </a:t>
                      </a:r>
                      <a:r>
                        <a:rPr lang="ko-KR" altLang="en-US" baseline="0">
                          <a:solidFill>
                            <a:srgbClr val="DAE3F3"/>
                          </a:solidFill>
                        </a:rPr>
                        <a:t>등</a:t>
                      </a:r>
                      <a:endParaRPr lang="ko-KR" altLang="en-US">
                        <a:solidFill>
                          <a:srgbClr val="DAE3F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2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주변장치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제한됨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다양함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778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운영체제</a:t>
                      </a:r>
                      <a:r>
                        <a:rPr lang="en-US" altLang="ko-KR"/>
                        <a:t>(OS)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rgbClr val="DAE3F3"/>
                          </a:solidFill>
                        </a:rPr>
                        <a:t>Linux, </a:t>
                      </a:r>
                      <a:r>
                        <a:rPr lang="ko-KR" altLang="en-US">
                          <a:solidFill>
                            <a:srgbClr val="DAE3F3"/>
                          </a:solidFill>
                        </a:rPr>
                        <a:t>실시간 운영체제</a:t>
                      </a:r>
                      <a:r>
                        <a:rPr lang="en-US" altLang="ko-KR">
                          <a:solidFill>
                            <a:srgbClr val="DAE3F3"/>
                          </a:solidFill>
                        </a:rPr>
                        <a:t>(RTOS)</a:t>
                      </a:r>
                      <a:endParaRPr lang="ko-KR" altLang="en-US">
                        <a:solidFill>
                          <a:srgbClr val="DAE3F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rgbClr val="DAE3F3"/>
                          </a:solidFill>
                        </a:rPr>
                        <a:t>Windows, Linux, macOS</a:t>
                      </a:r>
                      <a:endParaRPr lang="ko-KR" altLang="en-US">
                        <a:solidFill>
                          <a:srgbClr val="DAE3F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2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개발환경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크로스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네이티브 개발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25946" y="2996952"/>
            <a:ext cx="4586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저전력</a:t>
            </a:r>
            <a:r>
              <a:rPr lang="en-US" altLang="ko-KR"/>
              <a:t>, </a:t>
            </a:r>
            <a:r>
              <a:rPr lang="ko-KR" altLang="en-US"/>
              <a:t>저사양                        고성능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35960" y="3440115"/>
            <a:ext cx="4586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저용량                             고용량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42868" y="3861244"/>
            <a:ext cx="4857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Flash memory                    HDD, SSD </a:t>
            </a:r>
            <a:r>
              <a:rPr lang="ko-KR" altLang="en-US"/>
              <a:t>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35960" y="4299658"/>
            <a:ext cx="4586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제한됨                             다양함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77822" y="4747178"/>
            <a:ext cx="2786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Linux, </a:t>
            </a:r>
            <a:r>
              <a:rPr lang="ko-KR" altLang="en-US"/>
              <a:t>실시간 운영체제</a:t>
            </a:r>
          </a:p>
          <a:p>
            <a:pPr algn="ctr">
              <a:defRPr/>
            </a:pPr>
            <a:r>
              <a:rPr lang="en-US" altLang="ko-KR"/>
              <a:t>(RTOS)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58945" y="5478275"/>
            <a:ext cx="4586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크로스 개발                     네이티브 개발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08306" y="4892782"/>
            <a:ext cx="2786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Windows, Linux, macOS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1"/>
      <p:bldP spid="14" grpId="2"/>
      <p:bldP spid="16" grpId="3"/>
      <p:bldP spid="18" grpId="4"/>
      <p:bldP spid="20" grpId="6"/>
      <p:bldP spid="24" grpId="5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8193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4. </a:t>
            </a:r>
            <a:r>
              <a:rPr lang="ko-KR" altLang="en-US" sz="3200">
                <a:solidFill>
                  <a:schemeClr val="bg1"/>
                </a:solidFill>
              </a:rPr>
              <a:t>임베디드 시스템의 설계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1" y="1420525"/>
            <a:ext cx="4810507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가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임베디드 시스템의 구조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왼쪽 중괄호 2"/>
          <p:cNvSpPr/>
          <p:nvPr/>
        </p:nvSpPr>
        <p:spPr>
          <a:xfrm>
            <a:off x="2852639" y="2258040"/>
            <a:ext cx="547005" cy="2853732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왼쪽 중괄호 10"/>
          <p:cNvSpPr/>
          <p:nvPr/>
        </p:nvSpPr>
        <p:spPr>
          <a:xfrm>
            <a:off x="4292799" y="2258040"/>
            <a:ext cx="547005" cy="1269556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왼쪽 중괄호 11"/>
          <p:cNvSpPr/>
          <p:nvPr/>
        </p:nvSpPr>
        <p:spPr>
          <a:xfrm>
            <a:off x="4292798" y="3649578"/>
            <a:ext cx="547005" cy="2232248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왼쪽 중괄호 12"/>
          <p:cNvSpPr/>
          <p:nvPr/>
        </p:nvSpPr>
        <p:spPr>
          <a:xfrm>
            <a:off x="2852639" y="5233754"/>
            <a:ext cx="547005" cy="648072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12679" y="2645704"/>
            <a:ext cx="121379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1500">
                <a:ln w="0"/>
              </a:rPr>
              <a:t>응용</a:t>
            </a:r>
          </a:p>
          <a:p>
            <a:pPr algn="ctr">
              <a:defRPr/>
            </a:pPr>
            <a:r>
              <a:rPr lang="ko-KR" altLang="en-US" sz="1500">
                <a:ln w="0"/>
              </a:rPr>
              <a:t>프로그램 부</a:t>
            </a:r>
            <a:endParaRPr lang="en-US" altLang="ko-KR" sz="1500">
              <a:ln w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48479" y="4596425"/>
            <a:ext cx="697627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1500">
                <a:ln w="0"/>
              </a:rPr>
              <a:t>OS </a:t>
            </a:r>
            <a:r>
              <a:rPr lang="ko-KR" altLang="en-US" sz="1500">
                <a:ln w="0"/>
              </a:rPr>
              <a:t>부</a:t>
            </a:r>
            <a:endParaRPr lang="en-US" altLang="ko-KR" sz="1500">
              <a:ln w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03512" y="3510209"/>
            <a:ext cx="1146468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1500">
                <a:ln w="0"/>
              </a:rPr>
              <a:t>소프트웨어</a:t>
            </a:r>
            <a:endParaRPr lang="en-US" altLang="ko-KR" sz="1500">
              <a:ln w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15833" y="5388513"/>
            <a:ext cx="954107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1500">
                <a:ln w="0"/>
              </a:rPr>
              <a:t>하드웨어</a:t>
            </a:r>
            <a:endParaRPr lang="en-US" altLang="ko-KR" sz="1500">
              <a:ln w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839804" y="2159444"/>
            <a:ext cx="5438775" cy="3790950"/>
            <a:chOff x="4839804" y="2159444"/>
            <a:chExt cx="5438775" cy="37909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839804" y="2159444"/>
              <a:ext cx="5438775" cy="37909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063940" y="2646284"/>
              <a:ext cx="1400175" cy="37725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919924" y="3131611"/>
              <a:ext cx="1400175" cy="3524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216068" y="4840159"/>
              <a:ext cx="1895475" cy="27161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74461" y="3750527"/>
              <a:ext cx="690926" cy="381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633538" y="3750527"/>
              <a:ext cx="1022689" cy="381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957263" y="5319036"/>
              <a:ext cx="1352550" cy="514350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6381222" y="3152509"/>
              <a:ext cx="731290" cy="3231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1500">
                  <a:ln w="0"/>
                </a:rPr>
                <a:t>API </a:t>
              </a:r>
              <a:r>
                <a:rPr lang="ko-KR" altLang="en-US" sz="1500">
                  <a:ln w="0"/>
                </a:rPr>
                <a:t>등</a:t>
              </a:r>
              <a:endParaRPr lang="en-US" altLang="ko-KR" sz="1500">
                <a:ln w="0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043790" y="2719587"/>
              <a:ext cx="1406154" cy="3231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ko-KR" altLang="en-US" sz="1500">
                  <a:ln w="0"/>
                </a:rPr>
                <a:t>응용 프로그램</a:t>
              </a:r>
              <a:endParaRPr lang="en-US" altLang="ko-KR" sz="1500">
                <a:ln w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518300" y="3746638"/>
              <a:ext cx="569388" cy="3231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ko-KR" altLang="en-US" sz="1500">
                  <a:ln w="0"/>
                </a:rPr>
                <a:t>커널</a:t>
              </a:r>
              <a:endParaRPr lang="en-US" altLang="ko-KR" sz="1500">
                <a:ln w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465304" y="3751438"/>
              <a:ext cx="1021434" cy="3231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ko-KR" altLang="en-US" sz="1500">
                  <a:ln w="0"/>
                </a:rPr>
                <a:t>각종 스택</a:t>
              </a:r>
              <a:endParaRPr lang="en-US" altLang="ko-KR" sz="1500">
                <a:ln w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187558" y="4815376"/>
              <a:ext cx="1790876" cy="3231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ko-KR" altLang="en-US" sz="1500">
                  <a:ln w="0"/>
                </a:rPr>
                <a:t>디바이스 드라이버</a:t>
              </a:r>
              <a:endParaRPr lang="en-US" altLang="ko-KR" sz="1500">
                <a:ln w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156485" y="5396207"/>
              <a:ext cx="954107" cy="3231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ko-KR" altLang="en-US" sz="1500">
                  <a:ln w="0"/>
                </a:rPr>
                <a:t>하드웨어</a:t>
              </a:r>
              <a:endParaRPr lang="en-US" altLang="ko-KR" sz="1500">
                <a:ln w="0"/>
              </a:endParaRPr>
            </a:p>
          </p:txBody>
        </p:sp>
      </p:grp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4" animBg="1"/>
      <p:bldP spid="12" grpId="5" animBg="1"/>
      <p:bldP spid="13" grpId="1" animBg="1"/>
      <p:bldP spid="14" grpId="7"/>
      <p:bldP spid="18" grpId="6"/>
      <p:bldP spid="20" grpId="3"/>
      <p:bldP spid="23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2097975" cy="58193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 </a:t>
            </a:r>
            <a:r>
              <a:rPr lang="ko-KR" altLang="en-US" sz="3200">
                <a:solidFill>
                  <a:schemeClr val="bg1"/>
                </a:solidFill>
              </a:rPr>
              <a:t>강의 개요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25" name="TextBox 30"/>
          <p:cNvSpPr txBox="1"/>
          <p:nvPr/>
        </p:nvSpPr>
        <p:spPr>
          <a:xfrm>
            <a:off x="623392" y="2236802"/>
            <a:ext cx="7704857" cy="39019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라즈베리파이를 활용하여 여러 센서 제어하기</a:t>
            </a:r>
          </a:p>
        </p:txBody>
      </p:sp>
      <p:sp>
        <p:nvSpPr>
          <p:cNvPr id="37" name="TextBox 30"/>
          <p:cNvSpPr txBox="1"/>
          <p:nvPr/>
        </p:nvSpPr>
        <p:spPr>
          <a:xfrm>
            <a:off x="263350" y="1739960"/>
            <a:ext cx="9433048" cy="4203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/>
            </a:pPr>
            <a:r>
              <a:rPr lang="ko-KR" altLang="en-US" sz="2200">
                <a:solidFill>
                  <a:srgbClr val="000000"/>
                </a:solidFill>
              </a:rPr>
              <a:t>강의 목표</a:t>
            </a:r>
          </a:p>
        </p:txBody>
      </p:sp>
      <p:sp>
        <p:nvSpPr>
          <p:cNvPr id="39" name="TextBox 30"/>
          <p:cNvSpPr txBox="1"/>
          <p:nvPr/>
        </p:nvSpPr>
        <p:spPr>
          <a:xfrm>
            <a:off x="262625" y="3614520"/>
            <a:ext cx="11384465" cy="4233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/>
            </a:pPr>
            <a:r>
              <a:rPr lang="ko-KR" altLang="en-US" sz="2200">
                <a:solidFill>
                  <a:srgbClr val="000000"/>
                </a:solidFill>
              </a:rPr>
              <a:t>강의 세부계획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623392" y="4115072"/>
            <a:ext cx="8352928" cy="3940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강의 계획서 참고</a:t>
            </a:r>
          </a:p>
        </p:txBody>
      </p:sp>
      <p:pic>
        <p:nvPicPr>
          <p:cNvPr id="46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84232" y="2218026"/>
            <a:ext cx="3312368" cy="2421946"/>
          </a:xfrm>
          <a:prstGeom prst="rect">
            <a:avLst/>
          </a:prstGeom>
        </p:spPr>
      </p:pic>
      <p:sp>
        <p:nvSpPr>
          <p:cNvPr id="48" name="TextBox 30"/>
          <p:cNvSpPr txBox="1"/>
          <p:nvPr/>
        </p:nvSpPr>
        <p:spPr>
          <a:xfrm>
            <a:off x="623391" y="2636912"/>
            <a:ext cx="7704857" cy="39019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라즈베리파이를 기반으로 실생활에 유용한 시스템 개발하기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8193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4. </a:t>
            </a:r>
            <a:r>
              <a:rPr lang="ko-KR" altLang="en-US" sz="3200">
                <a:solidFill>
                  <a:schemeClr val="bg1"/>
                </a:solidFill>
              </a:rPr>
              <a:t>임베디드 시스템의 설계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1" y="1420525"/>
            <a:ext cx="4810507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가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임베디드 시스템의 구조</a:t>
            </a:r>
          </a:p>
        </p:txBody>
      </p:sp>
      <p:sp>
        <p:nvSpPr>
          <p:cNvPr id="1031" name="TextBox 30"/>
          <p:cNvSpPr txBox="1"/>
          <p:nvPr/>
        </p:nvSpPr>
        <p:spPr>
          <a:xfrm>
            <a:off x="623392" y="2631297"/>
            <a:ext cx="9433048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임베디드 하드웨어 </a:t>
            </a:r>
            <a:r>
              <a:rPr lang="en-US" altLang="ko-KR" sz="2000">
                <a:solidFill>
                  <a:srgbClr val="000000"/>
                </a:solidFill>
              </a:rPr>
              <a:t>: </a:t>
            </a:r>
            <a:r>
              <a:rPr lang="ko-KR" altLang="en-US" sz="2000">
                <a:solidFill>
                  <a:srgbClr val="000000"/>
                </a:solidFill>
              </a:rPr>
              <a:t>마이크로 컨트롤러와 주변 회로가 </a:t>
            </a:r>
            <a:br>
              <a:rPr lang="en-US" altLang="ko-KR" sz="2000">
                <a:solidFill>
                  <a:srgbClr val="000000"/>
                </a:solidFill>
              </a:rPr>
            </a:br>
            <a:r>
              <a:rPr lang="en-US" altLang="ko-KR" sz="2000">
                <a:solidFill>
                  <a:srgbClr val="000000"/>
                </a:solidFill>
              </a:rPr>
              <a:t>                            </a:t>
            </a:r>
            <a:r>
              <a:rPr lang="ko-KR" altLang="en-US" sz="2000">
                <a:solidFill>
                  <a:srgbClr val="000000"/>
                </a:solidFill>
              </a:rPr>
              <a:t>    </a:t>
            </a:r>
            <a:r>
              <a:rPr lang="en-US" altLang="ko-KR" sz="2000">
                <a:solidFill>
                  <a:srgbClr val="000000"/>
                </a:solidFill>
              </a:rPr>
              <a:t>PCB(Printed Circuit Board)</a:t>
            </a:r>
            <a:r>
              <a:rPr lang="ko-KR" altLang="en-US" sz="2000">
                <a:solidFill>
                  <a:srgbClr val="000000"/>
                </a:solidFill>
              </a:rPr>
              <a:t>에 장착</a:t>
            </a:r>
          </a:p>
        </p:txBody>
      </p:sp>
      <p:sp>
        <p:nvSpPr>
          <p:cNvPr id="1032" name="TextBox 29"/>
          <p:cNvSpPr txBox="1"/>
          <p:nvPr/>
        </p:nvSpPr>
        <p:spPr>
          <a:xfrm>
            <a:off x="623391" y="3735610"/>
            <a:ext cx="7056784" cy="20346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구성요소</a:t>
            </a:r>
          </a:p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입출력장치</a:t>
            </a:r>
            <a:r>
              <a:rPr lang="en-US" altLang="ko-KR">
                <a:solidFill>
                  <a:srgbClr val="000000"/>
                </a:solidFill>
              </a:rPr>
              <a:t>(LCD, </a:t>
            </a:r>
            <a:r>
              <a:rPr lang="ko-KR" altLang="en-US">
                <a:solidFill>
                  <a:srgbClr val="000000"/>
                </a:solidFill>
              </a:rPr>
              <a:t>키보드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ko-KR" altLang="en-US">
                <a:solidFill>
                  <a:srgbClr val="000000"/>
                </a:solidFill>
              </a:rPr>
              <a:t>버튼</a:t>
            </a:r>
            <a:r>
              <a:rPr lang="en-US" altLang="ko-KR">
                <a:solidFill>
                  <a:srgbClr val="000000"/>
                </a:solidFill>
              </a:rPr>
              <a:t>)</a:t>
            </a:r>
          </a:p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en-US" altLang="ko-KR">
                <a:solidFill>
                  <a:srgbClr val="000000"/>
                </a:solidFill>
              </a:rPr>
              <a:t>Flash memory : </a:t>
            </a:r>
            <a:r>
              <a:rPr lang="ko-KR" altLang="en-US">
                <a:solidFill>
                  <a:srgbClr val="000000"/>
                </a:solidFill>
              </a:rPr>
              <a:t>소프트웨어가 담겨있는 메모리</a:t>
            </a:r>
          </a:p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en-US" altLang="ko-KR">
                <a:solidFill>
                  <a:srgbClr val="000000"/>
                </a:solidFill>
              </a:rPr>
              <a:t>CPU(Central Processing Unit) : </a:t>
            </a:r>
            <a:r>
              <a:rPr lang="ko-KR" altLang="en-US">
                <a:solidFill>
                  <a:srgbClr val="000000"/>
                </a:solidFill>
              </a:rPr>
              <a:t>중앙처리장치</a:t>
            </a:r>
          </a:p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en-US" altLang="ko-KR">
                <a:solidFill>
                  <a:srgbClr val="000000"/>
                </a:solidFill>
              </a:rPr>
              <a:t>RAM(Random Access Memory) : </a:t>
            </a:r>
            <a:r>
              <a:rPr lang="ko-KR" altLang="en-US">
                <a:solidFill>
                  <a:srgbClr val="000000"/>
                </a:solidFill>
              </a:rPr>
              <a:t>임시 메모리 저장</a:t>
            </a:r>
          </a:p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통신장치</a:t>
            </a:r>
          </a:p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회로기판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96322" y="2076415"/>
            <a:ext cx="2558962" cy="1659195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4097" name="_x417806752" descr="EMB000031d8bc40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391362" y="3946291"/>
            <a:ext cx="4034011" cy="1959087"/>
          </a:xfrm>
          <a:prstGeom prst="rect">
            <a:avLst/>
          </a:prstGeom>
          <a:noFill/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/>
      <p:bldP spid="103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8193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4. </a:t>
            </a:r>
            <a:r>
              <a:rPr lang="ko-KR" altLang="en-US" sz="3200">
                <a:solidFill>
                  <a:schemeClr val="bg1"/>
                </a:solidFill>
              </a:rPr>
              <a:t>임베디드 시스템의 설계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1" y="1420525"/>
            <a:ext cx="4810507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가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임베디드 시스템의 구조</a:t>
            </a:r>
          </a:p>
        </p:txBody>
      </p:sp>
      <p:sp>
        <p:nvSpPr>
          <p:cNvPr id="1031" name="TextBox 30"/>
          <p:cNvSpPr txBox="1"/>
          <p:nvPr/>
        </p:nvSpPr>
        <p:spPr>
          <a:xfrm>
            <a:off x="623391" y="4254067"/>
            <a:ext cx="9433048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시스템 소프트웨어 </a:t>
            </a:r>
            <a:r>
              <a:rPr lang="en-US" altLang="ko-KR">
                <a:solidFill>
                  <a:srgbClr val="000000"/>
                </a:solidFill>
              </a:rPr>
              <a:t>: </a:t>
            </a:r>
            <a:r>
              <a:rPr lang="ko-KR" altLang="en-US">
                <a:solidFill>
                  <a:srgbClr val="000000"/>
                </a:solidFill>
              </a:rPr>
              <a:t>시스템의 전체적인 운영을 담당하는 소프트웨어</a:t>
            </a:r>
            <a:br>
              <a:rPr lang="en-US" altLang="ko-KR">
                <a:solidFill>
                  <a:srgbClr val="000000"/>
                </a:solidFill>
              </a:rPr>
            </a:br>
            <a:r>
              <a:rPr lang="en-US" altLang="ko-KR">
                <a:solidFill>
                  <a:srgbClr val="000000"/>
                </a:solidFill>
              </a:rPr>
              <a:t>                            </a:t>
            </a:r>
            <a:r>
              <a:rPr lang="ko-KR" altLang="en-US">
                <a:solidFill>
                  <a:srgbClr val="000000"/>
                </a:solidFill>
              </a:rPr>
              <a:t>    </a:t>
            </a:r>
            <a:r>
              <a:rPr lang="en-US" altLang="ko-KR" sz="1600">
                <a:solidFill>
                  <a:srgbClr val="000000"/>
                </a:solidFill>
              </a:rPr>
              <a:t>ex) </a:t>
            </a:r>
            <a:r>
              <a:rPr lang="ko-KR" altLang="en-US" sz="1600">
                <a:solidFill>
                  <a:srgbClr val="000000"/>
                </a:solidFill>
              </a:rPr>
              <a:t>운영체제</a:t>
            </a:r>
            <a:r>
              <a:rPr lang="en-US" altLang="ko-KR" sz="1600">
                <a:solidFill>
                  <a:srgbClr val="000000"/>
                </a:solidFill>
              </a:rPr>
              <a:t>(OS), </a:t>
            </a:r>
            <a:r>
              <a:rPr lang="ko-KR" altLang="en-US" sz="1600">
                <a:solidFill>
                  <a:srgbClr val="000000"/>
                </a:solidFill>
              </a:rPr>
              <a:t>디바이스 드라이버</a:t>
            </a:r>
          </a:p>
        </p:txBody>
      </p:sp>
      <p:sp>
        <p:nvSpPr>
          <p:cNvPr id="1032" name="TextBox 29"/>
          <p:cNvSpPr txBox="1"/>
          <p:nvPr/>
        </p:nvSpPr>
        <p:spPr>
          <a:xfrm>
            <a:off x="624581" y="4898910"/>
            <a:ext cx="9145016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응용 소프트웨어 </a:t>
            </a:r>
            <a:r>
              <a:rPr lang="en-US" altLang="ko-KR">
                <a:solidFill>
                  <a:srgbClr val="000000"/>
                </a:solidFill>
              </a:rPr>
              <a:t>: </a:t>
            </a:r>
            <a:r>
              <a:rPr lang="ko-KR" altLang="en-US">
                <a:solidFill>
                  <a:srgbClr val="000000"/>
                </a:solidFill>
              </a:rPr>
              <a:t>입출력 장치를 포함한 특수 용도의 작업을 </a:t>
            </a:r>
            <a:br>
              <a:rPr lang="en-US" altLang="ko-KR">
                <a:solidFill>
                  <a:srgbClr val="000000"/>
                </a:solidFill>
              </a:rPr>
            </a:br>
            <a:r>
              <a:rPr lang="en-US" altLang="ko-KR">
                <a:solidFill>
                  <a:srgbClr val="000000"/>
                </a:solidFill>
              </a:rPr>
              <a:t>                        </a:t>
            </a:r>
            <a:r>
              <a:rPr lang="en-US" altLang="ko-KR" spc="-300">
                <a:solidFill>
                  <a:srgbClr val="000000"/>
                </a:solidFill>
              </a:rPr>
              <a:t>  </a:t>
            </a:r>
            <a:r>
              <a:rPr lang="ko-KR" altLang="en-US" spc="-300">
                <a:solidFill>
                  <a:srgbClr val="000000"/>
                </a:solidFill>
              </a:rPr>
              <a:t>         </a:t>
            </a:r>
            <a:r>
              <a:rPr lang="ko-KR" altLang="en-US">
                <a:solidFill>
                  <a:srgbClr val="000000"/>
                </a:solidFill>
              </a:rPr>
              <a:t>실행함으로써 사용자와 대면하는 소프트웨어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9437868" y="2354595"/>
            <a:ext cx="2202748" cy="77723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/>
              <a:t>응용 소프트웨어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437868" y="3602436"/>
            <a:ext cx="2202748" cy="77723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/>
              <a:t>시스템 소프트웨어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437868" y="4884018"/>
            <a:ext cx="2202748" cy="77723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/>
              <a:t>하드웨어</a:t>
            </a:r>
          </a:p>
        </p:txBody>
      </p:sp>
      <p:sp>
        <p:nvSpPr>
          <p:cNvPr id="23" name="오른쪽 화살표 22"/>
          <p:cNvSpPr/>
          <p:nvPr/>
        </p:nvSpPr>
        <p:spPr>
          <a:xfrm rot="16200000">
            <a:off x="9727478" y="3265302"/>
            <a:ext cx="280626" cy="19638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24" name="오른쪽 화살표 23"/>
          <p:cNvSpPr/>
          <p:nvPr/>
        </p:nvSpPr>
        <p:spPr>
          <a:xfrm rot="5400000" flipV="1">
            <a:off x="11105754" y="3268957"/>
            <a:ext cx="280626" cy="196385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7BDA5">
                  <a:alpha val="100000"/>
                </a:srgbClr>
              </a:gs>
              <a:gs pos="50000">
                <a:srgbClr val="F5B196">
                  <a:alpha val="100000"/>
                </a:srgbClr>
              </a:gs>
              <a:gs pos="100000">
                <a:srgbClr val="F8A582">
                  <a:alpha val="100000"/>
                </a:srgbClr>
              </a:gs>
            </a:gsLst>
            <a:lin ang="5400000" scaled="0"/>
          </a:gradFill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5" name="오른쪽 화살표 24"/>
          <p:cNvSpPr/>
          <p:nvPr/>
        </p:nvSpPr>
        <p:spPr>
          <a:xfrm rot="16200000">
            <a:off x="9727478" y="4529080"/>
            <a:ext cx="280626" cy="19638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26" name="오른쪽 화살표 25"/>
          <p:cNvSpPr/>
          <p:nvPr/>
        </p:nvSpPr>
        <p:spPr>
          <a:xfrm rot="5400000" flipV="1">
            <a:off x="11105754" y="4532735"/>
            <a:ext cx="280626" cy="196385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7BDA5">
                  <a:alpha val="100000"/>
                </a:srgbClr>
              </a:gs>
              <a:gs pos="50000">
                <a:srgbClr val="F5B196">
                  <a:alpha val="100000"/>
                </a:srgbClr>
              </a:gs>
              <a:gs pos="100000">
                <a:srgbClr val="F8A582">
                  <a:alpha val="100000"/>
                </a:srgbClr>
              </a:gs>
            </a:gsLst>
            <a:lin ang="5400000" scaled="0"/>
          </a:gradFill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7" name="TextBox 30"/>
          <p:cNvSpPr txBox="1"/>
          <p:nvPr/>
        </p:nvSpPr>
        <p:spPr>
          <a:xfrm>
            <a:off x="623392" y="2631297"/>
            <a:ext cx="943304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/>
              <a:t>임베디드 소프트웨어 </a:t>
            </a:r>
            <a:r>
              <a:rPr lang="en-US" altLang="ko-KR" sz="2000"/>
              <a:t>: </a:t>
            </a:r>
            <a:r>
              <a:rPr lang="ko-KR" altLang="en-US" sz="2000">
                <a:solidFill>
                  <a:srgbClr val="000000"/>
                </a:solidFill>
              </a:rPr>
              <a:t>주어진 입력에 따라 어떻게 처리해야 할지 정의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sp>
        <p:nvSpPr>
          <p:cNvPr id="33" name="TextBox 29"/>
          <p:cNvSpPr txBox="1"/>
          <p:nvPr/>
        </p:nvSpPr>
        <p:spPr>
          <a:xfrm>
            <a:off x="623391" y="3735610"/>
            <a:ext cx="7056784" cy="38680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임베디드 소프트웨어의 분류</a:t>
            </a:r>
            <a:endParaRPr lang="en-US" altLang="ko-KR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2"/>
      <p:bldP spid="1032" grpId="3"/>
      <p:bldP spid="2" grpId="6" animBg="1"/>
      <p:bldP spid="18" grpId="5" animBg="1"/>
      <p:bldP spid="20" grpId="4" animBg="1"/>
      <p:bldP spid="23" grpId="10" animBg="1"/>
      <p:bldP spid="24" grpId="9" animBg="1"/>
      <p:bldP spid="25" grpId="7" animBg="1"/>
      <p:bldP spid="26" grpId="8" animBg="1"/>
      <p:bldP spid="27" grpId="0"/>
      <p:bldP spid="3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8193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4. </a:t>
            </a:r>
            <a:r>
              <a:rPr lang="ko-KR" altLang="en-US" sz="3200">
                <a:solidFill>
                  <a:schemeClr val="bg1"/>
                </a:solidFill>
              </a:rPr>
              <a:t>임베디드 시스템의 설계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1" y="1420525"/>
            <a:ext cx="5688633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나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임베디드 시스템의 개발 절차</a:t>
            </a:r>
          </a:p>
        </p:txBody>
      </p:sp>
      <p:sp>
        <p:nvSpPr>
          <p:cNvPr id="1031" name="TextBox 30"/>
          <p:cNvSpPr txBox="1"/>
          <p:nvPr/>
        </p:nvSpPr>
        <p:spPr>
          <a:xfrm>
            <a:off x="623392" y="2631297"/>
            <a:ext cx="943304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복잡한 절차를 거쳐 세 가지의 개발 분야를 결합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775520" y="3284984"/>
            <a:ext cx="3451623" cy="5760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/>
              <a:t>응용 소프트웨어 개발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75520" y="4024821"/>
            <a:ext cx="3451623" cy="5760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/>
              <a:t>운영체제 개발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775520" y="4600885"/>
            <a:ext cx="3451623" cy="5760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/>
              <a:t>디바이스 드라이버 개발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775520" y="5373216"/>
            <a:ext cx="3451623" cy="576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/>
              <a:t>하드웨어 개발</a:t>
            </a:r>
          </a:p>
        </p:txBody>
      </p:sp>
      <p:sp>
        <p:nvSpPr>
          <p:cNvPr id="3" name="왼쪽으로 구부러진 화살표 2"/>
          <p:cNvSpPr/>
          <p:nvPr/>
        </p:nvSpPr>
        <p:spPr>
          <a:xfrm rot="10800000">
            <a:off x="828420" y="3667318"/>
            <a:ext cx="720080" cy="1944216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왼쪽으로 구부러진 화살표 17"/>
          <p:cNvSpPr/>
          <p:nvPr/>
        </p:nvSpPr>
        <p:spPr>
          <a:xfrm>
            <a:off x="5519936" y="3706960"/>
            <a:ext cx="720080" cy="1944216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6" name="자유형 5"/>
          <p:cNvSpPr/>
          <p:nvPr/>
        </p:nvSpPr>
        <p:spPr>
          <a:xfrm>
            <a:off x="6744072" y="3523189"/>
            <a:ext cx="1305215" cy="783129"/>
          </a:xfrm>
          <a:custGeom>
            <a:avLst/>
            <a:gdLst>
              <a:gd name="connsiteX0" fmla="*/ 0 w 1305215"/>
              <a:gd name="connsiteY0" fmla="*/ 78313 h 783129"/>
              <a:gd name="connsiteX1" fmla="*/ 78313 w 1305215"/>
              <a:gd name="connsiteY1" fmla="*/ 0 h 783129"/>
              <a:gd name="connsiteX2" fmla="*/ 1226902 w 1305215"/>
              <a:gd name="connsiteY2" fmla="*/ 0 h 783129"/>
              <a:gd name="connsiteX3" fmla="*/ 1305215 w 1305215"/>
              <a:gd name="connsiteY3" fmla="*/ 78313 h 783129"/>
              <a:gd name="connsiteX4" fmla="*/ 1305215 w 1305215"/>
              <a:gd name="connsiteY4" fmla="*/ 704816 h 783129"/>
              <a:gd name="connsiteX5" fmla="*/ 1226902 w 1305215"/>
              <a:gd name="connsiteY5" fmla="*/ 783129 h 783129"/>
              <a:gd name="connsiteX6" fmla="*/ 78313 w 1305215"/>
              <a:gd name="connsiteY6" fmla="*/ 783129 h 783129"/>
              <a:gd name="connsiteX7" fmla="*/ 0 w 1305215"/>
              <a:gd name="connsiteY7" fmla="*/ 704816 h 783129"/>
              <a:gd name="connsiteX8" fmla="*/ 0 w 1305215"/>
              <a:gd name="connsiteY8" fmla="*/ 78313 h 78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5215" h="783129">
                <a:moveTo>
                  <a:pt x="0" y="78313"/>
                </a:moveTo>
                <a:cubicBezTo>
                  <a:pt x="0" y="35062"/>
                  <a:pt x="35062" y="0"/>
                  <a:pt x="78313" y="0"/>
                </a:cubicBezTo>
                <a:lnTo>
                  <a:pt x="1226902" y="0"/>
                </a:lnTo>
                <a:cubicBezTo>
                  <a:pt x="1270153" y="0"/>
                  <a:pt x="1305215" y="35062"/>
                  <a:pt x="1305215" y="78313"/>
                </a:cubicBezTo>
                <a:lnTo>
                  <a:pt x="1305215" y="704816"/>
                </a:lnTo>
                <a:cubicBezTo>
                  <a:pt x="1305215" y="748067"/>
                  <a:pt x="1270153" y="783129"/>
                  <a:pt x="1226902" y="783129"/>
                </a:cubicBezTo>
                <a:lnTo>
                  <a:pt x="78313" y="783129"/>
                </a:lnTo>
                <a:cubicBezTo>
                  <a:pt x="35062" y="783129"/>
                  <a:pt x="0" y="748067"/>
                  <a:pt x="0" y="704816"/>
                </a:cubicBezTo>
                <a:lnTo>
                  <a:pt x="0" y="78313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83897" tIns="83897" rIns="83897" bIns="83897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ko-KR" altLang="en-US" sz="1600" kern="1200"/>
              <a:t>분석</a:t>
            </a:r>
          </a:p>
        </p:txBody>
      </p:sp>
      <p:sp>
        <p:nvSpPr>
          <p:cNvPr id="7" name="자유형 6"/>
          <p:cNvSpPr/>
          <p:nvPr/>
        </p:nvSpPr>
        <p:spPr>
          <a:xfrm>
            <a:off x="8164147" y="3752907"/>
            <a:ext cx="276705" cy="323693"/>
          </a:xfrm>
          <a:custGeom>
            <a:avLst/>
            <a:gdLst>
              <a:gd name="connsiteX0" fmla="*/ 0 w 276705"/>
              <a:gd name="connsiteY0" fmla="*/ 64739 h 323693"/>
              <a:gd name="connsiteX1" fmla="*/ 138353 w 276705"/>
              <a:gd name="connsiteY1" fmla="*/ 64739 h 323693"/>
              <a:gd name="connsiteX2" fmla="*/ 138353 w 276705"/>
              <a:gd name="connsiteY2" fmla="*/ 0 h 323693"/>
              <a:gd name="connsiteX3" fmla="*/ 276705 w 276705"/>
              <a:gd name="connsiteY3" fmla="*/ 161847 h 323693"/>
              <a:gd name="connsiteX4" fmla="*/ 138353 w 276705"/>
              <a:gd name="connsiteY4" fmla="*/ 323693 h 323693"/>
              <a:gd name="connsiteX5" fmla="*/ 138353 w 276705"/>
              <a:gd name="connsiteY5" fmla="*/ 258954 h 323693"/>
              <a:gd name="connsiteX6" fmla="*/ 0 w 276705"/>
              <a:gd name="connsiteY6" fmla="*/ 258954 h 323693"/>
              <a:gd name="connsiteX7" fmla="*/ 0 w 276705"/>
              <a:gd name="connsiteY7" fmla="*/ 64739 h 32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705" h="323693">
                <a:moveTo>
                  <a:pt x="0" y="64739"/>
                </a:moveTo>
                <a:lnTo>
                  <a:pt x="138353" y="64739"/>
                </a:lnTo>
                <a:lnTo>
                  <a:pt x="138353" y="0"/>
                </a:lnTo>
                <a:lnTo>
                  <a:pt x="276705" y="161847"/>
                </a:lnTo>
                <a:lnTo>
                  <a:pt x="138353" y="323693"/>
                </a:lnTo>
                <a:lnTo>
                  <a:pt x="138353" y="258954"/>
                </a:lnTo>
                <a:lnTo>
                  <a:pt x="0" y="258954"/>
                </a:lnTo>
                <a:lnTo>
                  <a:pt x="0" y="64739"/>
                </a:lnTo>
                <a:close/>
              </a:path>
            </a:pathLst>
          </a:cu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2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0" tIns="64739" rIns="83011" bIns="64739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ko-KR" altLang="en-US" sz="1600" kern="1200"/>
          </a:p>
        </p:txBody>
      </p:sp>
      <p:sp>
        <p:nvSpPr>
          <p:cNvPr id="8" name="자유형 7"/>
          <p:cNvSpPr/>
          <p:nvPr/>
        </p:nvSpPr>
        <p:spPr>
          <a:xfrm>
            <a:off x="8571374" y="3523189"/>
            <a:ext cx="1305215" cy="783129"/>
          </a:xfrm>
          <a:custGeom>
            <a:avLst/>
            <a:gdLst>
              <a:gd name="connsiteX0" fmla="*/ 0 w 1305215"/>
              <a:gd name="connsiteY0" fmla="*/ 78313 h 783129"/>
              <a:gd name="connsiteX1" fmla="*/ 78313 w 1305215"/>
              <a:gd name="connsiteY1" fmla="*/ 0 h 783129"/>
              <a:gd name="connsiteX2" fmla="*/ 1226902 w 1305215"/>
              <a:gd name="connsiteY2" fmla="*/ 0 h 783129"/>
              <a:gd name="connsiteX3" fmla="*/ 1305215 w 1305215"/>
              <a:gd name="connsiteY3" fmla="*/ 78313 h 783129"/>
              <a:gd name="connsiteX4" fmla="*/ 1305215 w 1305215"/>
              <a:gd name="connsiteY4" fmla="*/ 704816 h 783129"/>
              <a:gd name="connsiteX5" fmla="*/ 1226902 w 1305215"/>
              <a:gd name="connsiteY5" fmla="*/ 783129 h 783129"/>
              <a:gd name="connsiteX6" fmla="*/ 78313 w 1305215"/>
              <a:gd name="connsiteY6" fmla="*/ 783129 h 783129"/>
              <a:gd name="connsiteX7" fmla="*/ 0 w 1305215"/>
              <a:gd name="connsiteY7" fmla="*/ 704816 h 783129"/>
              <a:gd name="connsiteX8" fmla="*/ 0 w 1305215"/>
              <a:gd name="connsiteY8" fmla="*/ 78313 h 78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5215" h="783129">
                <a:moveTo>
                  <a:pt x="0" y="78313"/>
                </a:moveTo>
                <a:cubicBezTo>
                  <a:pt x="0" y="35062"/>
                  <a:pt x="35062" y="0"/>
                  <a:pt x="78313" y="0"/>
                </a:cubicBezTo>
                <a:lnTo>
                  <a:pt x="1226902" y="0"/>
                </a:lnTo>
                <a:cubicBezTo>
                  <a:pt x="1270153" y="0"/>
                  <a:pt x="1305215" y="35062"/>
                  <a:pt x="1305215" y="78313"/>
                </a:cubicBezTo>
                <a:lnTo>
                  <a:pt x="1305215" y="704816"/>
                </a:lnTo>
                <a:cubicBezTo>
                  <a:pt x="1305215" y="748067"/>
                  <a:pt x="1270153" y="783129"/>
                  <a:pt x="1226902" y="783129"/>
                </a:cubicBezTo>
                <a:lnTo>
                  <a:pt x="78313" y="783129"/>
                </a:lnTo>
                <a:cubicBezTo>
                  <a:pt x="35062" y="783129"/>
                  <a:pt x="0" y="748067"/>
                  <a:pt x="0" y="704816"/>
                </a:cubicBezTo>
                <a:lnTo>
                  <a:pt x="0" y="78313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83897" tIns="83897" rIns="83897" bIns="83897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ko-KR" altLang="en-US" sz="1600" kern="1200"/>
              <a:t>호환</a:t>
            </a:r>
          </a:p>
        </p:txBody>
      </p:sp>
      <p:sp>
        <p:nvSpPr>
          <p:cNvPr id="11" name="자유형 10"/>
          <p:cNvSpPr/>
          <p:nvPr/>
        </p:nvSpPr>
        <p:spPr>
          <a:xfrm>
            <a:off x="9991448" y="3752907"/>
            <a:ext cx="276705" cy="323693"/>
          </a:xfrm>
          <a:custGeom>
            <a:avLst/>
            <a:gdLst>
              <a:gd name="connsiteX0" fmla="*/ 0 w 276705"/>
              <a:gd name="connsiteY0" fmla="*/ 64739 h 323693"/>
              <a:gd name="connsiteX1" fmla="*/ 138353 w 276705"/>
              <a:gd name="connsiteY1" fmla="*/ 64739 h 323693"/>
              <a:gd name="connsiteX2" fmla="*/ 138353 w 276705"/>
              <a:gd name="connsiteY2" fmla="*/ 0 h 323693"/>
              <a:gd name="connsiteX3" fmla="*/ 276705 w 276705"/>
              <a:gd name="connsiteY3" fmla="*/ 161847 h 323693"/>
              <a:gd name="connsiteX4" fmla="*/ 138353 w 276705"/>
              <a:gd name="connsiteY4" fmla="*/ 323693 h 323693"/>
              <a:gd name="connsiteX5" fmla="*/ 138353 w 276705"/>
              <a:gd name="connsiteY5" fmla="*/ 258954 h 323693"/>
              <a:gd name="connsiteX6" fmla="*/ 0 w 276705"/>
              <a:gd name="connsiteY6" fmla="*/ 258954 h 323693"/>
              <a:gd name="connsiteX7" fmla="*/ 0 w 276705"/>
              <a:gd name="connsiteY7" fmla="*/ 64739 h 32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705" h="323693">
                <a:moveTo>
                  <a:pt x="0" y="64739"/>
                </a:moveTo>
                <a:lnTo>
                  <a:pt x="138353" y="64739"/>
                </a:lnTo>
                <a:lnTo>
                  <a:pt x="138353" y="0"/>
                </a:lnTo>
                <a:lnTo>
                  <a:pt x="276705" y="161847"/>
                </a:lnTo>
                <a:lnTo>
                  <a:pt x="138353" y="323693"/>
                </a:lnTo>
                <a:lnTo>
                  <a:pt x="138353" y="258954"/>
                </a:lnTo>
                <a:lnTo>
                  <a:pt x="0" y="258954"/>
                </a:lnTo>
                <a:lnTo>
                  <a:pt x="0" y="64739"/>
                </a:lnTo>
                <a:close/>
              </a:path>
            </a:pathLst>
          </a:cu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2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0" tIns="64739" rIns="83011" bIns="64739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ko-KR" altLang="en-US" sz="1600" kern="1200"/>
          </a:p>
        </p:txBody>
      </p:sp>
      <p:sp>
        <p:nvSpPr>
          <p:cNvPr id="16" name="자유형 15"/>
          <p:cNvSpPr/>
          <p:nvPr/>
        </p:nvSpPr>
        <p:spPr>
          <a:xfrm>
            <a:off x="10398675" y="3523189"/>
            <a:ext cx="1305215" cy="783129"/>
          </a:xfrm>
          <a:custGeom>
            <a:avLst/>
            <a:gdLst>
              <a:gd name="connsiteX0" fmla="*/ 0 w 1305215"/>
              <a:gd name="connsiteY0" fmla="*/ 78313 h 783129"/>
              <a:gd name="connsiteX1" fmla="*/ 78313 w 1305215"/>
              <a:gd name="connsiteY1" fmla="*/ 0 h 783129"/>
              <a:gd name="connsiteX2" fmla="*/ 1226902 w 1305215"/>
              <a:gd name="connsiteY2" fmla="*/ 0 h 783129"/>
              <a:gd name="connsiteX3" fmla="*/ 1305215 w 1305215"/>
              <a:gd name="connsiteY3" fmla="*/ 78313 h 783129"/>
              <a:gd name="connsiteX4" fmla="*/ 1305215 w 1305215"/>
              <a:gd name="connsiteY4" fmla="*/ 704816 h 783129"/>
              <a:gd name="connsiteX5" fmla="*/ 1226902 w 1305215"/>
              <a:gd name="connsiteY5" fmla="*/ 783129 h 783129"/>
              <a:gd name="connsiteX6" fmla="*/ 78313 w 1305215"/>
              <a:gd name="connsiteY6" fmla="*/ 783129 h 783129"/>
              <a:gd name="connsiteX7" fmla="*/ 0 w 1305215"/>
              <a:gd name="connsiteY7" fmla="*/ 704816 h 783129"/>
              <a:gd name="connsiteX8" fmla="*/ 0 w 1305215"/>
              <a:gd name="connsiteY8" fmla="*/ 78313 h 78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5215" h="783129">
                <a:moveTo>
                  <a:pt x="0" y="78313"/>
                </a:moveTo>
                <a:cubicBezTo>
                  <a:pt x="0" y="35062"/>
                  <a:pt x="35062" y="0"/>
                  <a:pt x="78313" y="0"/>
                </a:cubicBezTo>
                <a:lnTo>
                  <a:pt x="1226902" y="0"/>
                </a:lnTo>
                <a:cubicBezTo>
                  <a:pt x="1270153" y="0"/>
                  <a:pt x="1305215" y="35062"/>
                  <a:pt x="1305215" y="78313"/>
                </a:cubicBezTo>
                <a:lnTo>
                  <a:pt x="1305215" y="704816"/>
                </a:lnTo>
                <a:cubicBezTo>
                  <a:pt x="1305215" y="748067"/>
                  <a:pt x="1270153" y="783129"/>
                  <a:pt x="1226902" y="783129"/>
                </a:cubicBezTo>
                <a:lnTo>
                  <a:pt x="78313" y="783129"/>
                </a:lnTo>
                <a:cubicBezTo>
                  <a:pt x="35062" y="783129"/>
                  <a:pt x="0" y="748067"/>
                  <a:pt x="0" y="704816"/>
                </a:cubicBezTo>
                <a:lnTo>
                  <a:pt x="0" y="78313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83897" tIns="83897" rIns="83897" bIns="83897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ko-KR" altLang="en-US" sz="1600" kern="1200"/>
              <a:t>개발</a:t>
            </a:r>
          </a:p>
        </p:txBody>
      </p:sp>
      <p:sp>
        <p:nvSpPr>
          <p:cNvPr id="20" name="자유형 19"/>
          <p:cNvSpPr/>
          <p:nvPr/>
        </p:nvSpPr>
        <p:spPr>
          <a:xfrm>
            <a:off x="10889436" y="4421178"/>
            <a:ext cx="323693" cy="276705"/>
          </a:xfrm>
          <a:custGeom>
            <a:avLst/>
            <a:gdLst>
              <a:gd name="connsiteX0" fmla="*/ 0 w 276705"/>
              <a:gd name="connsiteY0" fmla="*/ 64739 h 323693"/>
              <a:gd name="connsiteX1" fmla="*/ 138353 w 276705"/>
              <a:gd name="connsiteY1" fmla="*/ 64739 h 323693"/>
              <a:gd name="connsiteX2" fmla="*/ 138353 w 276705"/>
              <a:gd name="connsiteY2" fmla="*/ 0 h 323693"/>
              <a:gd name="connsiteX3" fmla="*/ 276705 w 276705"/>
              <a:gd name="connsiteY3" fmla="*/ 161847 h 323693"/>
              <a:gd name="connsiteX4" fmla="*/ 138353 w 276705"/>
              <a:gd name="connsiteY4" fmla="*/ 323693 h 323693"/>
              <a:gd name="connsiteX5" fmla="*/ 138353 w 276705"/>
              <a:gd name="connsiteY5" fmla="*/ 258954 h 323693"/>
              <a:gd name="connsiteX6" fmla="*/ 0 w 276705"/>
              <a:gd name="connsiteY6" fmla="*/ 258954 h 323693"/>
              <a:gd name="connsiteX7" fmla="*/ 0 w 276705"/>
              <a:gd name="connsiteY7" fmla="*/ 64739 h 32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705" h="323693">
                <a:moveTo>
                  <a:pt x="221364" y="0"/>
                </a:moveTo>
                <a:lnTo>
                  <a:pt x="221364" y="161847"/>
                </a:lnTo>
                <a:lnTo>
                  <a:pt x="276705" y="161847"/>
                </a:lnTo>
                <a:lnTo>
                  <a:pt x="138352" y="323693"/>
                </a:lnTo>
                <a:lnTo>
                  <a:pt x="0" y="161847"/>
                </a:lnTo>
                <a:lnTo>
                  <a:pt x="55341" y="161847"/>
                </a:lnTo>
                <a:lnTo>
                  <a:pt x="55341" y="0"/>
                </a:lnTo>
                <a:lnTo>
                  <a:pt x="221364" y="0"/>
                </a:lnTo>
                <a:close/>
              </a:path>
            </a:pathLst>
          </a:cu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2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64740" tIns="0" rIns="64738" bIns="83011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ko-KR" altLang="en-US" sz="1600" kern="1200"/>
          </a:p>
        </p:txBody>
      </p:sp>
      <p:sp>
        <p:nvSpPr>
          <p:cNvPr id="23" name="자유형 22"/>
          <p:cNvSpPr/>
          <p:nvPr/>
        </p:nvSpPr>
        <p:spPr>
          <a:xfrm>
            <a:off x="10398675" y="4828405"/>
            <a:ext cx="1305215" cy="783129"/>
          </a:xfrm>
          <a:custGeom>
            <a:avLst/>
            <a:gdLst>
              <a:gd name="connsiteX0" fmla="*/ 0 w 1305215"/>
              <a:gd name="connsiteY0" fmla="*/ 78313 h 783129"/>
              <a:gd name="connsiteX1" fmla="*/ 78313 w 1305215"/>
              <a:gd name="connsiteY1" fmla="*/ 0 h 783129"/>
              <a:gd name="connsiteX2" fmla="*/ 1226902 w 1305215"/>
              <a:gd name="connsiteY2" fmla="*/ 0 h 783129"/>
              <a:gd name="connsiteX3" fmla="*/ 1305215 w 1305215"/>
              <a:gd name="connsiteY3" fmla="*/ 78313 h 783129"/>
              <a:gd name="connsiteX4" fmla="*/ 1305215 w 1305215"/>
              <a:gd name="connsiteY4" fmla="*/ 704816 h 783129"/>
              <a:gd name="connsiteX5" fmla="*/ 1226902 w 1305215"/>
              <a:gd name="connsiteY5" fmla="*/ 783129 h 783129"/>
              <a:gd name="connsiteX6" fmla="*/ 78313 w 1305215"/>
              <a:gd name="connsiteY6" fmla="*/ 783129 h 783129"/>
              <a:gd name="connsiteX7" fmla="*/ 0 w 1305215"/>
              <a:gd name="connsiteY7" fmla="*/ 704816 h 783129"/>
              <a:gd name="connsiteX8" fmla="*/ 0 w 1305215"/>
              <a:gd name="connsiteY8" fmla="*/ 78313 h 78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5215" h="783129">
                <a:moveTo>
                  <a:pt x="0" y="78313"/>
                </a:moveTo>
                <a:cubicBezTo>
                  <a:pt x="0" y="35062"/>
                  <a:pt x="35062" y="0"/>
                  <a:pt x="78313" y="0"/>
                </a:cubicBezTo>
                <a:lnTo>
                  <a:pt x="1226902" y="0"/>
                </a:lnTo>
                <a:cubicBezTo>
                  <a:pt x="1270153" y="0"/>
                  <a:pt x="1305215" y="35062"/>
                  <a:pt x="1305215" y="78313"/>
                </a:cubicBezTo>
                <a:lnTo>
                  <a:pt x="1305215" y="704816"/>
                </a:lnTo>
                <a:cubicBezTo>
                  <a:pt x="1305215" y="748067"/>
                  <a:pt x="1270153" y="783129"/>
                  <a:pt x="1226902" y="783129"/>
                </a:cubicBezTo>
                <a:lnTo>
                  <a:pt x="78313" y="783129"/>
                </a:lnTo>
                <a:cubicBezTo>
                  <a:pt x="35062" y="783129"/>
                  <a:pt x="0" y="748067"/>
                  <a:pt x="0" y="704816"/>
                </a:cubicBezTo>
                <a:lnTo>
                  <a:pt x="0" y="78313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83897" tIns="83897" rIns="83897" bIns="83897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ko-KR" altLang="en-US" sz="1600" kern="1200"/>
              <a:t>테스트</a:t>
            </a:r>
          </a:p>
        </p:txBody>
      </p:sp>
      <p:sp>
        <p:nvSpPr>
          <p:cNvPr id="24" name="자유형 23"/>
          <p:cNvSpPr/>
          <p:nvPr/>
        </p:nvSpPr>
        <p:spPr>
          <a:xfrm>
            <a:off x="10007111" y="5058121"/>
            <a:ext cx="276706" cy="323694"/>
          </a:xfrm>
          <a:custGeom>
            <a:avLst/>
            <a:gdLst>
              <a:gd name="connsiteX0" fmla="*/ 0 w 276705"/>
              <a:gd name="connsiteY0" fmla="*/ 64739 h 323693"/>
              <a:gd name="connsiteX1" fmla="*/ 138353 w 276705"/>
              <a:gd name="connsiteY1" fmla="*/ 64739 h 323693"/>
              <a:gd name="connsiteX2" fmla="*/ 138353 w 276705"/>
              <a:gd name="connsiteY2" fmla="*/ 0 h 323693"/>
              <a:gd name="connsiteX3" fmla="*/ 276705 w 276705"/>
              <a:gd name="connsiteY3" fmla="*/ 161847 h 323693"/>
              <a:gd name="connsiteX4" fmla="*/ 138353 w 276705"/>
              <a:gd name="connsiteY4" fmla="*/ 323693 h 323693"/>
              <a:gd name="connsiteX5" fmla="*/ 138353 w 276705"/>
              <a:gd name="connsiteY5" fmla="*/ 258954 h 323693"/>
              <a:gd name="connsiteX6" fmla="*/ 0 w 276705"/>
              <a:gd name="connsiteY6" fmla="*/ 258954 h 323693"/>
              <a:gd name="connsiteX7" fmla="*/ 0 w 276705"/>
              <a:gd name="connsiteY7" fmla="*/ 64739 h 32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705" h="323693">
                <a:moveTo>
                  <a:pt x="276705" y="258954"/>
                </a:moveTo>
                <a:lnTo>
                  <a:pt x="138352" y="258954"/>
                </a:lnTo>
                <a:lnTo>
                  <a:pt x="138352" y="323693"/>
                </a:lnTo>
                <a:lnTo>
                  <a:pt x="0" y="161846"/>
                </a:lnTo>
                <a:lnTo>
                  <a:pt x="138352" y="0"/>
                </a:lnTo>
                <a:lnTo>
                  <a:pt x="138352" y="64739"/>
                </a:lnTo>
                <a:lnTo>
                  <a:pt x="276705" y="64739"/>
                </a:lnTo>
                <a:lnTo>
                  <a:pt x="276705" y="258954"/>
                </a:lnTo>
                <a:close/>
              </a:path>
            </a:pathLst>
          </a:cu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2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83011" tIns="64740" rIns="1" bIns="64739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ko-KR" altLang="en-US" sz="1600" kern="1200"/>
          </a:p>
        </p:txBody>
      </p:sp>
      <p:sp>
        <p:nvSpPr>
          <p:cNvPr id="25" name="자유형 24"/>
          <p:cNvSpPr/>
          <p:nvPr/>
        </p:nvSpPr>
        <p:spPr>
          <a:xfrm>
            <a:off x="8571374" y="4828405"/>
            <a:ext cx="1305215" cy="783129"/>
          </a:xfrm>
          <a:custGeom>
            <a:avLst/>
            <a:gdLst>
              <a:gd name="connsiteX0" fmla="*/ 0 w 1305215"/>
              <a:gd name="connsiteY0" fmla="*/ 78313 h 783129"/>
              <a:gd name="connsiteX1" fmla="*/ 78313 w 1305215"/>
              <a:gd name="connsiteY1" fmla="*/ 0 h 783129"/>
              <a:gd name="connsiteX2" fmla="*/ 1226902 w 1305215"/>
              <a:gd name="connsiteY2" fmla="*/ 0 h 783129"/>
              <a:gd name="connsiteX3" fmla="*/ 1305215 w 1305215"/>
              <a:gd name="connsiteY3" fmla="*/ 78313 h 783129"/>
              <a:gd name="connsiteX4" fmla="*/ 1305215 w 1305215"/>
              <a:gd name="connsiteY4" fmla="*/ 704816 h 783129"/>
              <a:gd name="connsiteX5" fmla="*/ 1226902 w 1305215"/>
              <a:gd name="connsiteY5" fmla="*/ 783129 h 783129"/>
              <a:gd name="connsiteX6" fmla="*/ 78313 w 1305215"/>
              <a:gd name="connsiteY6" fmla="*/ 783129 h 783129"/>
              <a:gd name="connsiteX7" fmla="*/ 0 w 1305215"/>
              <a:gd name="connsiteY7" fmla="*/ 704816 h 783129"/>
              <a:gd name="connsiteX8" fmla="*/ 0 w 1305215"/>
              <a:gd name="connsiteY8" fmla="*/ 78313 h 78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5215" h="783129">
                <a:moveTo>
                  <a:pt x="0" y="78313"/>
                </a:moveTo>
                <a:cubicBezTo>
                  <a:pt x="0" y="35062"/>
                  <a:pt x="35062" y="0"/>
                  <a:pt x="78313" y="0"/>
                </a:cubicBezTo>
                <a:lnTo>
                  <a:pt x="1226902" y="0"/>
                </a:lnTo>
                <a:cubicBezTo>
                  <a:pt x="1270153" y="0"/>
                  <a:pt x="1305215" y="35062"/>
                  <a:pt x="1305215" y="78313"/>
                </a:cubicBezTo>
                <a:lnTo>
                  <a:pt x="1305215" y="704816"/>
                </a:lnTo>
                <a:cubicBezTo>
                  <a:pt x="1305215" y="748067"/>
                  <a:pt x="1270153" y="783129"/>
                  <a:pt x="1226902" y="783129"/>
                </a:cubicBezTo>
                <a:lnTo>
                  <a:pt x="78313" y="783129"/>
                </a:lnTo>
                <a:cubicBezTo>
                  <a:pt x="35062" y="783129"/>
                  <a:pt x="0" y="748067"/>
                  <a:pt x="0" y="704816"/>
                </a:cubicBezTo>
                <a:lnTo>
                  <a:pt x="0" y="78313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83897" tIns="83897" rIns="83897" bIns="83897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ko-KR" altLang="en-US" sz="1600" kern="1200"/>
              <a:t>양산</a:t>
            </a:r>
          </a:p>
        </p:txBody>
      </p:sp>
      <p:sp>
        <p:nvSpPr>
          <p:cNvPr id="26" name="자유형 25"/>
          <p:cNvSpPr/>
          <p:nvPr/>
        </p:nvSpPr>
        <p:spPr>
          <a:xfrm>
            <a:off x="8179809" y="5058122"/>
            <a:ext cx="276706" cy="323693"/>
          </a:xfrm>
          <a:custGeom>
            <a:avLst/>
            <a:gdLst>
              <a:gd name="connsiteX0" fmla="*/ 0 w 276705"/>
              <a:gd name="connsiteY0" fmla="*/ 64739 h 323693"/>
              <a:gd name="connsiteX1" fmla="*/ 138353 w 276705"/>
              <a:gd name="connsiteY1" fmla="*/ 64739 h 323693"/>
              <a:gd name="connsiteX2" fmla="*/ 138353 w 276705"/>
              <a:gd name="connsiteY2" fmla="*/ 0 h 323693"/>
              <a:gd name="connsiteX3" fmla="*/ 276705 w 276705"/>
              <a:gd name="connsiteY3" fmla="*/ 161847 h 323693"/>
              <a:gd name="connsiteX4" fmla="*/ 138353 w 276705"/>
              <a:gd name="connsiteY4" fmla="*/ 323693 h 323693"/>
              <a:gd name="connsiteX5" fmla="*/ 138353 w 276705"/>
              <a:gd name="connsiteY5" fmla="*/ 258954 h 323693"/>
              <a:gd name="connsiteX6" fmla="*/ 0 w 276705"/>
              <a:gd name="connsiteY6" fmla="*/ 258954 h 323693"/>
              <a:gd name="connsiteX7" fmla="*/ 0 w 276705"/>
              <a:gd name="connsiteY7" fmla="*/ 64739 h 32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705" h="323693">
                <a:moveTo>
                  <a:pt x="276705" y="258954"/>
                </a:moveTo>
                <a:lnTo>
                  <a:pt x="138352" y="258954"/>
                </a:lnTo>
                <a:lnTo>
                  <a:pt x="138352" y="323693"/>
                </a:lnTo>
                <a:lnTo>
                  <a:pt x="0" y="161846"/>
                </a:lnTo>
                <a:lnTo>
                  <a:pt x="138352" y="0"/>
                </a:lnTo>
                <a:lnTo>
                  <a:pt x="138352" y="64739"/>
                </a:lnTo>
                <a:lnTo>
                  <a:pt x="276705" y="64739"/>
                </a:lnTo>
                <a:lnTo>
                  <a:pt x="276705" y="258954"/>
                </a:lnTo>
                <a:close/>
              </a:path>
            </a:pathLst>
          </a:cu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2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83011" tIns="64739" rIns="1" bIns="64739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ko-KR" altLang="en-US" sz="1600" kern="1200"/>
          </a:p>
        </p:txBody>
      </p:sp>
      <p:sp>
        <p:nvSpPr>
          <p:cNvPr id="27" name="자유형 26"/>
          <p:cNvSpPr/>
          <p:nvPr/>
        </p:nvSpPr>
        <p:spPr>
          <a:xfrm>
            <a:off x="6744072" y="4828405"/>
            <a:ext cx="1305215" cy="783129"/>
          </a:xfrm>
          <a:custGeom>
            <a:avLst/>
            <a:gdLst>
              <a:gd name="connsiteX0" fmla="*/ 0 w 1305215"/>
              <a:gd name="connsiteY0" fmla="*/ 78313 h 783129"/>
              <a:gd name="connsiteX1" fmla="*/ 78313 w 1305215"/>
              <a:gd name="connsiteY1" fmla="*/ 0 h 783129"/>
              <a:gd name="connsiteX2" fmla="*/ 1226902 w 1305215"/>
              <a:gd name="connsiteY2" fmla="*/ 0 h 783129"/>
              <a:gd name="connsiteX3" fmla="*/ 1305215 w 1305215"/>
              <a:gd name="connsiteY3" fmla="*/ 78313 h 783129"/>
              <a:gd name="connsiteX4" fmla="*/ 1305215 w 1305215"/>
              <a:gd name="connsiteY4" fmla="*/ 704816 h 783129"/>
              <a:gd name="connsiteX5" fmla="*/ 1226902 w 1305215"/>
              <a:gd name="connsiteY5" fmla="*/ 783129 h 783129"/>
              <a:gd name="connsiteX6" fmla="*/ 78313 w 1305215"/>
              <a:gd name="connsiteY6" fmla="*/ 783129 h 783129"/>
              <a:gd name="connsiteX7" fmla="*/ 0 w 1305215"/>
              <a:gd name="connsiteY7" fmla="*/ 704816 h 783129"/>
              <a:gd name="connsiteX8" fmla="*/ 0 w 1305215"/>
              <a:gd name="connsiteY8" fmla="*/ 78313 h 78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5215" h="783129">
                <a:moveTo>
                  <a:pt x="0" y="78313"/>
                </a:moveTo>
                <a:cubicBezTo>
                  <a:pt x="0" y="35062"/>
                  <a:pt x="35062" y="0"/>
                  <a:pt x="78313" y="0"/>
                </a:cubicBezTo>
                <a:lnTo>
                  <a:pt x="1226902" y="0"/>
                </a:lnTo>
                <a:cubicBezTo>
                  <a:pt x="1270153" y="0"/>
                  <a:pt x="1305215" y="35062"/>
                  <a:pt x="1305215" y="78313"/>
                </a:cubicBezTo>
                <a:lnTo>
                  <a:pt x="1305215" y="704816"/>
                </a:lnTo>
                <a:cubicBezTo>
                  <a:pt x="1305215" y="748067"/>
                  <a:pt x="1270153" y="783129"/>
                  <a:pt x="1226902" y="783129"/>
                </a:cubicBezTo>
                <a:lnTo>
                  <a:pt x="78313" y="783129"/>
                </a:lnTo>
                <a:cubicBezTo>
                  <a:pt x="35062" y="783129"/>
                  <a:pt x="0" y="748067"/>
                  <a:pt x="0" y="704816"/>
                </a:cubicBezTo>
                <a:lnTo>
                  <a:pt x="0" y="78313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83897" tIns="83897" rIns="83897" bIns="83897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ko-KR" altLang="en-US" sz="1600" kern="1200"/>
              <a:t>유지보수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/>
      <p:bldP spid="2" grpId="1" animBg="1"/>
      <p:bldP spid="12" grpId="2" animBg="1"/>
      <p:bldP spid="13" grpId="3" animBg="1"/>
      <p:bldP spid="14" grpId="4" animBg="1"/>
      <p:bldP spid="3" grpId="5" animBg="1"/>
      <p:bldP spid="18" grpId="6" animBg="1"/>
      <p:bldP spid="6" grpId="7" animBg="1"/>
      <p:bldP spid="7" grpId="8" animBg="1"/>
      <p:bldP spid="8" grpId="9" animBg="1"/>
      <p:bldP spid="11" grpId="10" animBg="1"/>
      <p:bldP spid="16" grpId="11" animBg="1"/>
      <p:bldP spid="20" grpId="12" animBg="1"/>
      <p:bldP spid="23" grpId="13" animBg="1"/>
      <p:bldP spid="24" grpId="14" animBg="1"/>
      <p:bldP spid="25" grpId="15" animBg="1"/>
      <p:bldP spid="26" grpId="16" animBg="1"/>
      <p:bldP spid="27" grpId="17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8193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4. </a:t>
            </a:r>
            <a:r>
              <a:rPr lang="ko-KR" altLang="en-US" sz="3200">
                <a:solidFill>
                  <a:schemeClr val="bg1"/>
                </a:solidFill>
              </a:rPr>
              <a:t>임베디드 시스템의 설계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1" y="1420525"/>
            <a:ext cx="5760641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다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임베디드 소프트웨어의 개발</a:t>
            </a:r>
          </a:p>
        </p:txBody>
      </p:sp>
      <p:sp>
        <p:nvSpPr>
          <p:cNvPr id="1031" name="TextBox 30"/>
          <p:cNvSpPr txBox="1"/>
          <p:nvPr/>
        </p:nvSpPr>
        <p:spPr>
          <a:xfrm>
            <a:off x="623392" y="2631297"/>
            <a:ext cx="943304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호스트 컴퓨터</a:t>
            </a:r>
            <a:r>
              <a:rPr lang="en-US" altLang="ko-KR" sz="2000">
                <a:solidFill>
                  <a:srgbClr val="000000"/>
                </a:solidFill>
              </a:rPr>
              <a:t> : </a:t>
            </a:r>
            <a:r>
              <a:rPr lang="ko-KR" altLang="en-US" sz="2000">
                <a:solidFill>
                  <a:srgbClr val="000000"/>
                </a:solidFill>
              </a:rPr>
              <a:t>소프트웨어를 개발하는 환경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0396" y="2846285"/>
            <a:ext cx="5606088" cy="219393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623392" y="4149080"/>
            <a:ext cx="943304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타겟 시스템 </a:t>
            </a:r>
            <a:r>
              <a:rPr lang="en-US" altLang="ko-KR" sz="2000">
                <a:solidFill>
                  <a:srgbClr val="000000"/>
                </a:solidFill>
              </a:rPr>
              <a:t>: </a:t>
            </a:r>
            <a:r>
              <a:rPr lang="ko-KR" altLang="en-US" sz="2000">
                <a:solidFill>
                  <a:srgbClr val="000000"/>
                </a:solidFill>
              </a:rPr>
              <a:t>소프트웨어가 실행되는 시스템</a:t>
            </a:r>
          </a:p>
        </p:txBody>
      </p:sp>
      <p:sp>
        <p:nvSpPr>
          <p:cNvPr id="13" name="TextBox 29"/>
          <p:cNvSpPr txBox="1"/>
          <p:nvPr/>
        </p:nvSpPr>
        <p:spPr>
          <a:xfrm>
            <a:off x="479376" y="3011211"/>
            <a:ext cx="5976664" cy="90165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크로스 컴파일러</a:t>
            </a:r>
          </a:p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en-US" altLang="ko-KR">
                <a:solidFill>
                  <a:srgbClr val="000000"/>
                </a:solidFill>
              </a:rPr>
              <a:t>JTAG </a:t>
            </a:r>
            <a:r>
              <a:rPr lang="ko-KR" altLang="en-US">
                <a:solidFill>
                  <a:srgbClr val="000000"/>
                </a:solidFill>
              </a:rPr>
              <a:t>프로그램</a:t>
            </a:r>
          </a:p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터미널 및 통신 프로그램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4" name="TextBox 29"/>
          <p:cNvSpPr txBox="1"/>
          <p:nvPr/>
        </p:nvSpPr>
        <p:spPr>
          <a:xfrm>
            <a:off x="479377" y="4549190"/>
            <a:ext cx="5976664" cy="11829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부트로더</a:t>
            </a:r>
          </a:p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커널</a:t>
            </a:r>
          </a:p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파일 시스템</a:t>
            </a:r>
          </a:p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디바이스 드라이버</a:t>
            </a:r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/>
      <p:bldP spid="12" grpId="1"/>
      <p:bldP spid="13" grpId="2"/>
      <p:bldP spid="14" grpId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1962397" cy="58193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 </a:t>
            </a:r>
            <a:r>
              <a:rPr lang="ko-KR" altLang="en-US" sz="3200">
                <a:solidFill>
                  <a:schemeClr val="bg1"/>
                </a:solidFill>
              </a:rPr>
              <a:t>형성평가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25" name="TextBox 30"/>
          <p:cNvSpPr txBox="1"/>
          <p:nvPr/>
        </p:nvSpPr>
        <p:spPr>
          <a:xfrm>
            <a:off x="623392" y="2236802"/>
            <a:ext cx="8352928" cy="39019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 u="sng">
                <a:solidFill>
                  <a:srgbClr val="000000"/>
                </a:solidFill>
              </a:rPr>
              <a:t>　　　　</a:t>
            </a:r>
            <a:r>
              <a:rPr lang="ko-KR" altLang="en-US" sz="2000">
                <a:solidFill>
                  <a:srgbClr val="000000"/>
                </a:solidFill>
              </a:rPr>
              <a:t>와 </a:t>
            </a:r>
            <a:r>
              <a:rPr lang="ko-KR" altLang="en-US" sz="2000" u="sng">
                <a:solidFill>
                  <a:srgbClr val="000000"/>
                </a:solidFill>
              </a:rPr>
              <a:t>　　　　　</a:t>
            </a:r>
            <a:r>
              <a:rPr lang="ko-KR" altLang="en-US" sz="2000">
                <a:solidFill>
                  <a:srgbClr val="000000"/>
                </a:solidFill>
              </a:rPr>
              <a:t>가 조합되어 </a:t>
            </a:r>
            <a:r>
              <a:rPr lang="ko-KR" altLang="en-US" sz="2000" u="sng">
                <a:solidFill>
                  <a:srgbClr val="000000"/>
                </a:solidFill>
              </a:rPr>
              <a:t>　　　 　　</a:t>
            </a:r>
            <a:r>
              <a:rPr lang="ko-KR" altLang="en-US" sz="2000">
                <a:solidFill>
                  <a:srgbClr val="000000"/>
                </a:solidFill>
              </a:rPr>
              <a:t>을 수행하는 시스템</a:t>
            </a:r>
          </a:p>
        </p:txBody>
      </p:sp>
      <p:sp>
        <p:nvSpPr>
          <p:cNvPr id="16" name="TextBox 30"/>
          <p:cNvSpPr txBox="1"/>
          <p:nvPr/>
        </p:nvSpPr>
        <p:spPr>
          <a:xfrm>
            <a:off x="623393" y="2233372"/>
            <a:ext cx="6120680" cy="3964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하드웨어　 소프트웨어　 　　　　 특정한 목적　  </a:t>
            </a:r>
          </a:p>
        </p:txBody>
      </p:sp>
      <p:sp>
        <p:nvSpPr>
          <p:cNvPr id="37" name="TextBox 30"/>
          <p:cNvSpPr txBox="1"/>
          <p:nvPr/>
        </p:nvSpPr>
        <p:spPr>
          <a:xfrm>
            <a:off x="263350" y="1739960"/>
            <a:ext cx="9433048" cy="4203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/>
            </a:pPr>
            <a:r>
              <a:rPr lang="ko-KR" altLang="en-US" sz="2200">
                <a:solidFill>
                  <a:srgbClr val="000000"/>
                </a:solidFill>
              </a:rPr>
              <a:t>임베디드 시스템이란</a:t>
            </a:r>
            <a:r>
              <a:rPr lang="en-US" altLang="ko-KR" sz="2200">
                <a:solidFill>
                  <a:srgbClr val="000000"/>
                </a:solidFill>
              </a:rPr>
              <a:t>?</a:t>
            </a:r>
            <a:endParaRPr lang="ko-KR" altLang="en-US" sz="2200">
              <a:solidFill>
                <a:srgbClr val="000000"/>
              </a:solidFill>
            </a:endParaRPr>
          </a:p>
        </p:txBody>
      </p:sp>
      <p:sp>
        <p:nvSpPr>
          <p:cNvPr id="39" name="TextBox 30"/>
          <p:cNvSpPr txBox="1"/>
          <p:nvPr/>
        </p:nvSpPr>
        <p:spPr>
          <a:xfrm>
            <a:off x="262625" y="3180128"/>
            <a:ext cx="11384465" cy="41841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/>
            </a:pPr>
            <a:r>
              <a:rPr lang="ko-KR" altLang="en-US" sz="2200">
                <a:solidFill>
                  <a:srgbClr val="000000"/>
                </a:solidFill>
              </a:rPr>
              <a:t>임베디드 시스템의 특징 중 한정된 시간에 작업 처리가 이루어져야 한다는</a:t>
            </a:r>
            <a:r>
              <a:rPr lang="en-US" altLang="ko-KR" sz="2200">
                <a:solidFill>
                  <a:srgbClr val="000000"/>
                </a:solidFill>
              </a:rPr>
              <a:t> </a:t>
            </a:r>
            <a:r>
              <a:rPr lang="ko-KR" altLang="en-US" sz="2200">
                <a:solidFill>
                  <a:srgbClr val="000000"/>
                </a:solidFill>
              </a:rPr>
              <a:t>것은</a:t>
            </a:r>
            <a:r>
              <a:rPr lang="en-US" altLang="ko-KR" sz="2200">
                <a:solidFill>
                  <a:srgbClr val="000000"/>
                </a:solidFill>
              </a:rPr>
              <a:t>?</a:t>
            </a:r>
            <a:endParaRPr lang="ko-KR" altLang="en-US" sz="2200">
              <a:solidFill>
                <a:srgbClr val="000000"/>
              </a:solidFill>
            </a:endParaRPr>
          </a:p>
        </p:txBody>
      </p:sp>
      <p:sp>
        <p:nvSpPr>
          <p:cNvPr id="40" name="TextBox 30"/>
          <p:cNvSpPr txBox="1"/>
          <p:nvPr/>
        </p:nvSpPr>
        <p:spPr>
          <a:xfrm>
            <a:off x="262625" y="4620296"/>
            <a:ext cx="11377991" cy="4165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/>
            </a:pPr>
            <a:r>
              <a:rPr lang="ko-KR" altLang="en-US" sz="2200">
                <a:solidFill>
                  <a:srgbClr val="000000"/>
                </a:solidFill>
              </a:rPr>
              <a:t>임베디드 시스템의 개발 순서 중 각각 개발된 소프트웨어와 하드웨어를 합하는 단계는</a:t>
            </a:r>
            <a:r>
              <a:rPr lang="en-US" altLang="ko-KR" sz="2200">
                <a:solidFill>
                  <a:srgbClr val="000000"/>
                </a:solidFill>
              </a:rPr>
              <a:t>?</a:t>
            </a:r>
            <a:endParaRPr lang="ko-KR" altLang="en-US" sz="2200">
              <a:solidFill>
                <a:srgbClr val="000000"/>
              </a:solidFill>
            </a:endParaRPr>
          </a:p>
        </p:txBody>
      </p:sp>
      <p:sp>
        <p:nvSpPr>
          <p:cNvPr id="18" name="TextBox 30"/>
          <p:cNvSpPr txBox="1"/>
          <p:nvPr/>
        </p:nvSpPr>
        <p:spPr>
          <a:xfrm>
            <a:off x="623392" y="3680680"/>
            <a:ext cx="835292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실시간 처리</a:t>
            </a:r>
          </a:p>
        </p:txBody>
      </p:sp>
      <p:sp>
        <p:nvSpPr>
          <p:cNvPr id="20" name="TextBox 30"/>
          <p:cNvSpPr txBox="1"/>
          <p:nvPr/>
        </p:nvSpPr>
        <p:spPr>
          <a:xfrm>
            <a:off x="623392" y="5120848"/>
            <a:ext cx="835292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분석 </a:t>
            </a:r>
            <a:r>
              <a:rPr lang="en-US" altLang="ko-KR" sz="2000">
                <a:solidFill>
                  <a:srgbClr val="000000"/>
                </a:solidFill>
              </a:rPr>
              <a:t>– </a:t>
            </a:r>
            <a:r>
              <a:rPr lang="ko-KR" altLang="en-US" sz="2000" u="sng">
                <a:solidFill>
                  <a:srgbClr val="000000"/>
                </a:solidFill>
              </a:rPr>
              <a:t>　　</a:t>
            </a:r>
            <a:r>
              <a:rPr lang="ko-KR" altLang="en-US" sz="2000">
                <a:solidFill>
                  <a:srgbClr val="000000"/>
                </a:solidFill>
              </a:rPr>
              <a:t> </a:t>
            </a:r>
            <a:r>
              <a:rPr lang="en-US" altLang="ko-KR" sz="2000">
                <a:solidFill>
                  <a:srgbClr val="000000"/>
                </a:solidFill>
              </a:rPr>
              <a:t>– </a:t>
            </a:r>
            <a:r>
              <a:rPr lang="ko-KR" altLang="en-US" sz="2000">
                <a:solidFill>
                  <a:srgbClr val="000000"/>
                </a:solidFill>
              </a:rPr>
              <a:t>개발 </a:t>
            </a:r>
            <a:r>
              <a:rPr lang="en-US" altLang="ko-KR" sz="2000">
                <a:solidFill>
                  <a:srgbClr val="000000"/>
                </a:solidFill>
              </a:rPr>
              <a:t>– </a:t>
            </a:r>
            <a:r>
              <a:rPr lang="ko-KR" altLang="en-US" sz="2000">
                <a:solidFill>
                  <a:srgbClr val="000000"/>
                </a:solidFill>
              </a:rPr>
              <a:t>테스트 </a:t>
            </a:r>
            <a:r>
              <a:rPr lang="en-US" altLang="ko-KR" sz="2000">
                <a:solidFill>
                  <a:srgbClr val="000000"/>
                </a:solidFill>
              </a:rPr>
              <a:t>– </a:t>
            </a:r>
            <a:r>
              <a:rPr lang="ko-KR" altLang="en-US" sz="2000">
                <a:solidFill>
                  <a:srgbClr val="000000"/>
                </a:solidFill>
              </a:rPr>
              <a:t>양산 </a:t>
            </a:r>
            <a:r>
              <a:rPr lang="en-US" altLang="ko-KR" sz="2000">
                <a:solidFill>
                  <a:srgbClr val="000000"/>
                </a:solidFill>
              </a:rPr>
              <a:t>- </a:t>
            </a:r>
            <a:r>
              <a:rPr lang="ko-KR" altLang="en-US" sz="2000">
                <a:solidFill>
                  <a:srgbClr val="000000"/>
                </a:solidFill>
              </a:rPr>
              <a:t>유지보수</a:t>
            </a:r>
          </a:p>
        </p:txBody>
      </p:sp>
      <p:sp>
        <p:nvSpPr>
          <p:cNvPr id="22" name="TextBox 30"/>
          <p:cNvSpPr txBox="1"/>
          <p:nvPr/>
        </p:nvSpPr>
        <p:spPr>
          <a:xfrm>
            <a:off x="1722562" y="5119221"/>
            <a:ext cx="814390" cy="39384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>
                <a:solidFill>
                  <a:srgbClr val="000000"/>
                </a:solidFill>
              </a:rPr>
              <a:t>호환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16" grpId="2"/>
      <p:bldP spid="37" grpId="0"/>
      <p:bldP spid="39" grpId="3"/>
      <p:bldP spid="40" grpId="5"/>
      <p:bldP spid="18" grpId="4"/>
      <p:bldP spid="20" grpId="6"/>
      <p:bldP spid="22" grpId="7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1278825" cy="58193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 요 약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0"/>
          <p:cNvSpPr txBox="1"/>
          <p:nvPr/>
        </p:nvSpPr>
        <p:spPr>
          <a:xfrm>
            <a:off x="244474" y="1756343"/>
            <a:ext cx="11449274" cy="72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/>
            </a:pPr>
            <a:r>
              <a:rPr lang="ko-KR" altLang="en-US" sz="2100">
                <a:solidFill>
                  <a:srgbClr val="000000"/>
                </a:solidFill>
              </a:rPr>
              <a:t>임베디드 시스템이란</a:t>
            </a:r>
            <a:r>
              <a:rPr lang="en-US" altLang="ko-KR" sz="2100">
                <a:solidFill>
                  <a:srgbClr val="000000"/>
                </a:solidFill>
              </a:rPr>
              <a:t> </a:t>
            </a:r>
            <a:r>
              <a:rPr lang="ko-KR" altLang="en-US" sz="2100" b="1">
                <a:solidFill>
                  <a:srgbClr val="000000"/>
                </a:solidFill>
              </a:rPr>
              <a:t>하드웨어</a:t>
            </a:r>
            <a:r>
              <a:rPr lang="ko-KR" altLang="en-US" sz="2100">
                <a:solidFill>
                  <a:srgbClr val="000000"/>
                </a:solidFill>
              </a:rPr>
              <a:t>와 </a:t>
            </a:r>
            <a:r>
              <a:rPr lang="ko-KR" altLang="en-US" sz="2100" b="1">
                <a:solidFill>
                  <a:srgbClr val="000000"/>
                </a:solidFill>
              </a:rPr>
              <a:t>소프트웨어</a:t>
            </a:r>
            <a:r>
              <a:rPr lang="ko-KR" altLang="en-US" sz="2100">
                <a:solidFill>
                  <a:srgbClr val="000000"/>
                </a:solidFill>
              </a:rPr>
              <a:t>가 </a:t>
            </a:r>
            <a:br>
              <a:rPr lang="en-US" altLang="ko-KR" sz="2100">
                <a:solidFill>
                  <a:srgbClr val="000000"/>
                </a:solidFill>
              </a:rPr>
            </a:br>
            <a:r>
              <a:rPr lang="ko-KR" altLang="en-US" sz="2100">
                <a:solidFill>
                  <a:srgbClr val="000000"/>
                </a:solidFill>
              </a:rPr>
              <a:t>조합되어 </a:t>
            </a:r>
            <a:r>
              <a:rPr lang="ko-KR" altLang="en-US" sz="2100" b="1">
                <a:solidFill>
                  <a:srgbClr val="000000"/>
                </a:solidFill>
              </a:rPr>
              <a:t>특정한 목적</a:t>
            </a:r>
            <a:r>
              <a:rPr lang="ko-KR" altLang="en-US" sz="2100">
                <a:solidFill>
                  <a:srgbClr val="000000"/>
                </a:solidFill>
              </a:rPr>
              <a:t>을 수행하는 시스템이다</a:t>
            </a:r>
          </a:p>
        </p:txBody>
      </p:sp>
      <p:pic>
        <p:nvPicPr>
          <p:cNvPr id="1025" name="_x425993992" descr="EMB00002cf843e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73432" y="1859480"/>
            <a:ext cx="4669872" cy="1528641"/>
          </a:xfrm>
          <a:prstGeom prst="rect">
            <a:avLst/>
          </a:prstGeom>
          <a:noFill/>
        </p:spPr>
      </p:pic>
      <p:sp>
        <p:nvSpPr>
          <p:cNvPr id="40" name="TextBox 30"/>
          <p:cNvSpPr txBox="1"/>
          <p:nvPr/>
        </p:nvSpPr>
        <p:spPr>
          <a:xfrm>
            <a:off x="244474" y="2721817"/>
            <a:ext cx="11449274" cy="7243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/>
            </a:pPr>
            <a:r>
              <a:rPr lang="ko-KR" altLang="en-US" sz="2100">
                <a:solidFill>
                  <a:srgbClr val="000000"/>
                </a:solidFill>
              </a:rPr>
              <a:t>임베디드 시스템은 </a:t>
            </a:r>
            <a:r>
              <a:rPr lang="ko-KR" altLang="en-US" sz="2100" b="1"/>
              <a:t>전자</a:t>
            </a:r>
            <a:r>
              <a:rPr lang="en-US" altLang="ko-KR" sz="2100" b="1"/>
              <a:t>/</a:t>
            </a:r>
            <a:r>
              <a:rPr lang="ko-KR" altLang="en-US" sz="2100" b="1"/>
              <a:t>가전 기기</a:t>
            </a:r>
            <a:r>
              <a:rPr lang="en-US" altLang="ko-KR" sz="2100" b="1"/>
              <a:t>, </a:t>
            </a:r>
            <a:r>
              <a:rPr lang="ko-KR" altLang="en-US" sz="2100" b="1"/>
              <a:t>의료</a:t>
            </a:r>
            <a:r>
              <a:rPr lang="en-US" altLang="ko-KR" sz="2100" b="1"/>
              <a:t>, </a:t>
            </a:r>
            <a:r>
              <a:rPr lang="ko-KR" altLang="en-US" sz="2100" b="1"/>
              <a:t>자동차</a:t>
            </a:r>
            <a:r>
              <a:rPr lang="en-US" altLang="ko-KR" sz="2100" b="1"/>
              <a:t>,</a:t>
            </a:r>
            <a:br>
              <a:rPr lang="en-US" altLang="ko-KR" sz="2100" b="1"/>
            </a:br>
            <a:r>
              <a:rPr lang="ko-KR" altLang="en-US" sz="2100" b="1"/>
              <a:t>군사 및 항공</a:t>
            </a:r>
            <a:r>
              <a:rPr lang="ko-KR" altLang="en-US" sz="2100">
                <a:solidFill>
                  <a:srgbClr val="000000"/>
                </a:solidFill>
              </a:rPr>
              <a:t> 등 다양한 분야에 사용된다</a:t>
            </a:r>
          </a:p>
        </p:txBody>
      </p:sp>
      <p:sp>
        <p:nvSpPr>
          <p:cNvPr id="41" name="TextBox 30"/>
          <p:cNvSpPr txBox="1"/>
          <p:nvPr/>
        </p:nvSpPr>
        <p:spPr>
          <a:xfrm>
            <a:off x="244474" y="3687291"/>
            <a:ext cx="11449274" cy="72087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/>
            </a:pPr>
            <a:r>
              <a:rPr lang="ko-KR" altLang="en-US" sz="2100">
                <a:solidFill>
                  <a:srgbClr val="000000"/>
                </a:solidFill>
              </a:rPr>
              <a:t>임베디드 시스템은 </a:t>
            </a:r>
            <a:r>
              <a:rPr lang="ko-KR" altLang="en-US" sz="2100" b="1">
                <a:solidFill>
                  <a:srgbClr val="000000"/>
                </a:solidFill>
              </a:rPr>
              <a:t>기능의 제한</a:t>
            </a:r>
            <a:r>
              <a:rPr lang="en-US" altLang="ko-KR" sz="2100" b="1">
                <a:solidFill>
                  <a:srgbClr val="000000"/>
                </a:solidFill>
              </a:rPr>
              <a:t>, </a:t>
            </a:r>
            <a:r>
              <a:rPr lang="ko-KR" altLang="en-US" sz="2100" b="1">
                <a:solidFill>
                  <a:srgbClr val="000000"/>
                </a:solidFill>
              </a:rPr>
              <a:t>크기 제약</a:t>
            </a:r>
            <a:r>
              <a:rPr lang="en-US" altLang="ko-KR" sz="2100" b="1">
                <a:solidFill>
                  <a:srgbClr val="000000"/>
                </a:solidFill>
              </a:rPr>
              <a:t>, </a:t>
            </a:r>
            <a:r>
              <a:rPr lang="ko-KR" altLang="en-US" sz="2100" b="1">
                <a:solidFill>
                  <a:srgbClr val="000000"/>
                </a:solidFill>
              </a:rPr>
              <a:t>저전력</a:t>
            </a:r>
            <a:r>
              <a:rPr lang="en-US" altLang="ko-KR" sz="2100" b="1">
                <a:solidFill>
                  <a:srgbClr val="000000"/>
                </a:solidFill>
              </a:rPr>
              <a:t>, </a:t>
            </a:r>
            <a:br>
              <a:rPr lang="en-US" altLang="ko-KR" sz="2100" b="1">
                <a:solidFill>
                  <a:srgbClr val="000000"/>
                </a:solidFill>
              </a:rPr>
            </a:br>
            <a:r>
              <a:rPr lang="ko-KR" altLang="en-US" sz="2100" b="1">
                <a:solidFill>
                  <a:srgbClr val="000000"/>
                </a:solidFill>
              </a:rPr>
              <a:t>실시간 처리</a:t>
            </a:r>
            <a:r>
              <a:rPr lang="en-US" altLang="ko-KR" sz="2100" b="1">
                <a:solidFill>
                  <a:srgbClr val="000000"/>
                </a:solidFill>
              </a:rPr>
              <a:t>, </a:t>
            </a:r>
            <a:r>
              <a:rPr lang="ko-KR" altLang="en-US" sz="2100" b="1">
                <a:solidFill>
                  <a:srgbClr val="000000"/>
                </a:solidFill>
              </a:rPr>
              <a:t>다양한 운영체제</a:t>
            </a:r>
            <a:r>
              <a:rPr lang="ko-KR" altLang="en-US" sz="2100">
                <a:solidFill>
                  <a:srgbClr val="000000"/>
                </a:solidFill>
              </a:rPr>
              <a:t> 등의 특징을 갖는다</a:t>
            </a:r>
          </a:p>
        </p:txBody>
      </p:sp>
      <p:sp>
        <p:nvSpPr>
          <p:cNvPr id="42" name="TextBox 30"/>
          <p:cNvSpPr txBox="1"/>
          <p:nvPr/>
        </p:nvSpPr>
        <p:spPr>
          <a:xfrm>
            <a:off x="244474" y="4652765"/>
            <a:ext cx="11449274" cy="7269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/>
            </a:pPr>
            <a:r>
              <a:rPr lang="ko-KR" altLang="en-US" sz="2100">
                <a:solidFill>
                  <a:srgbClr val="000000"/>
                </a:solidFill>
              </a:rPr>
              <a:t>임베디드 시스템의 개발은 </a:t>
            </a:r>
            <a:r>
              <a:rPr lang="ko-KR" altLang="en-US" sz="2100" b="1">
                <a:solidFill>
                  <a:srgbClr val="000000"/>
                </a:solidFill>
              </a:rPr>
              <a:t>분석</a:t>
            </a:r>
            <a:r>
              <a:rPr lang="en-US" altLang="ko-KR" sz="2100" b="1">
                <a:solidFill>
                  <a:srgbClr val="000000"/>
                </a:solidFill>
              </a:rPr>
              <a:t>, </a:t>
            </a:r>
            <a:r>
              <a:rPr lang="ko-KR" altLang="en-US" sz="2100" b="1">
                <a:solidFill>
                  <a:srgbClr val="000000"/>
                </a:solidFill>
              </a:rPr>
              <a:t>호환</a:t>
            </a:r>
            <a:r>
              <a:rPr lang="en-US" altLang="ko-KR" sz="2100" b="1">
                <a:solidFill>
                  <a:srgbClr val="000000"/>
                </a:solidFill>
              </a:rPr>
              <a:t>, </a:t>
            </a:r>
            <a:r>
              <a:rPr lang="ko-KR" altLang="en-US" sz="2100" b="1">
                <a:solidFill>
                  <a:srgbClr val="000000"/>
                </a:solidFill>
              </a:rPr>
              <a:t>개발</a:t>
            </a:r>
            <a:r>
              <a:rPr lang="en-US" altLang="ko-KR" sz="2100" b="1">
                <a:solidFill>
                  <a:srgbClr val="000000"/>
                </a:solidFill>
              </a:rPr>
              <a:t>, </a:t>
            </a:r>
            <a:r>
              <a:rPr lang="ko-KR" altLang="en-US" sz="2100" b="1">
                <a:solidFill>
                  <a:srgbClr val="000000"/>
                </a:solidFill>
              </a:rPr>
              <a:t>테스트</a:t>
            </a:r>
            <a:r>
              <a:rPr lang="en-US" altLang="ko-KR" sz="2100" b="1">
                <a:solidFill>
                  <a:srgbClr val="000000"/>
                </a:solidFill>
              </a:rPr>
              <a:t>, </a:t>
            </a:r>
            <a:br>
              <a:rPr lang="en-US" altLang="ko-KR" sz="2100" b="1">
                <a:solidFill>
                  <a:srgbClr val="000000"/>
                </a:solidFill>
              </a:rPr>
            </a:br>
            <a:r>
              <a:rPr lang="ko-KR" altLang="en-US" sz="2100" b="1">
                <a:solidFill>
                  <a:srgbClr val="000000"/>
                </a:solidFill>
              </a:rPr>
              <a:t>양산</a:t>
            </a:r>
            <a:r>
              <a:rPr lang="en-US" altLang="ko-KR" sz="2100" b="1">
                <a:solidFill>
                  <a:srgbClr val="000000"/>
                </a:solidFill>
              </a:rPr>
              <a:t>, </a:t>
            </a:r>
            <a:r>
              <a:rPr lang="ko-KR" altLang="en-US" sz="2100" b="1">
                <a:solidFill>
                  <a:srgbClr val="000000"/>
                </a:solidFill>
              </a:rPr>
              <a:t>유지보수</a:t>
            </a:r>
            <a:r>
              <a:rPr lang="ko-KR" altLang="en-US" sz="2100">
                <a:solidFill>
                  <a:srgbClr val="000000"/>
                </a:solidFill>
              </a:rPr>
              <a:t> 순으로 진행된다 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08368" y="3635992"/>
            <a:ext cx="2335048" cy="1236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Picture 4" descr="Pacemakers | Saint Luke's Health System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320136" y="3565465"/>
            <a:ext cx="1756113" cy="1299523"/>
          </a:xfrm>
          <a:prstGeom prst="rect">
            <a:avLst/>
          </a:prstGeom>
          <a:noFill/>
        </p:spPr>
      </p:pic>
      <p:sp>
        <p:nvSpPr>
          <p:cNvPr id="48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9113440" y="6418272"/>
            <a:ext cx="2743200" cy="365125"/>
          </a:xfrm>
        </p:spPr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1"/>
      <p:bldP spid="41" grpId="2"/>
      <p:bldP spid="42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399620" y="0"/>
            <a:ext cx="8792380" cy="377853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9" name="직사각형 18"/>
          <p:cNvSpPr/>
          <p:nvPr/>
        </p:nvSpPr>
        <p:spPr>
          <a:xfrm>
            <a:off x="0" y="2060848"/>
            <a:ext cx="12192000" cy="27902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20" name="직사각형 19"/>
          <p:cNvSpPr/>
          <p:nvPr/>
        </p:nvSpPr>
        <p:spPr>
          <a:xfrm>
            <a:off x="-5512" y="3079464"/>
            <a:ext cx="8792380" cy="3778536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21" name="TextBox 20"/>
          <p:cNvSpPr txBox="1"/>
          <p:nvPr/>
        </p:nvSpPr>
        <p:spPr>
          <a:xfrm>
            <a:off x="3734573" y="2855797"/>
            <a:ext cx="480131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768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1278825" cy="58193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 교 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49" name="TextBox 30"/>
          <p:cNvSpPr txBox="1"/>
          <p:nvPr/>
        </p:nvSpPr>
        <p:spPr>
          <a:xfrm>
            <a:off x="623392" y="2236802"/>
            <a:ext cx="10297144" cy="39019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라즈베리 파이로 배우는 컴퓨터 아키텍처 – 에반 업튼 외 4명, 위키북스(2017)</a:t>
            </a:r>
          </a:p>
        </p:txBody>
      </p:sp>
      <p:sp>
        <p:nvSpPr>
          <p:cNvPr id="50" name="TextBox 30"/>
          <p:cNvSpPr txBox="1"/>
          <p:nvPr/>
        </p:nvSpPr>
        <p:spPr>
          <a:xfrm>
            <a:off x="263350" y="1739960"/>
            <a:ext cx="9433048" cy="4203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주교재</a:t>
            </a:r>
          </a:p>
        </p:txBody>
      </p:sp>
      <p:sp>
        <p:nvSpPr>
          <p:cNvPr id="51" name="TextBox 30"/>
          <p:cNvSpPr txBox="1"/>
          <p:nvPr/>
        </p:nvSpPr>
        <p:spPr>
          <a:xfrm>
            <a:off x="262625" y="3614520"/>
            <a:ext cx="11384465" cy="4233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부교재</a:t>
            </a:r>
          </a:p>
        </p:txBody>
      </p:sp>
      <p:sp>
        <p:nvSpPr>
          <p:cNvPr id="59" name="TextBox 30"/>
          <p:cNvSpPr txBox="1"/>
          <p:nvPr/>
        </p:nvSpPr>
        <p:spPr>
          <a:xfrm>
            <a:off x="623392" y="4116575"/>
            <a:ext cx="9937104" cy="3959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사물인터넷을 위한 리눅스 프로그래밍 with 라즈베리 파이 - 서영진, 제이펍(2019)</a:t>
            </a:r>
          </a:p>
        </p:txBody>
      </p:sp>
      <p:sp>
        <p:nvSpPr>
          <p:cNvPr id="60" name="TextBox 30"/>
          <p:cNvSpPr txBox="1"/>
          <p:nvPr/>
        </p:nvSpPr>
        <p:spPr>
          <a:xfrm>
            <a:off x="623391" y="4516685"/>
            <a:ext cx="9937104" cy="39590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라즈베리파이로 시작하는 핸드메이드 IoT - 임근식, 비제이퍼블릭(2019)</a:t>
            </a:r>
          </a:p>
        </p:txBody>
      </p:sp>
      <p:sp>
        <p:nvSpPr>
          <p:cNvPr id="61" name="TextBox 30"/>
          <p:cNvSpPr txBox="1"/>
          <p:nvPr/>
        </p:nvSpPr>
        <p:spPr>
          <a:xfrm>
            <a:off x="623391" y="4905240"/>
            <a:ext cx="9937104" cy="3959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OpenCV 4로 배우는 컴퓨터 비전과 머신 러닝 - 황선규, 길벗(2019)</a:t>
            </a:r>
          </a:p>
        </p:txBody>
      </p:sp>
      <p:sp>
        <p:nvSpPr>
          <p:cNvPr id="62" name="TextBox 30"/>
          <p:cNvSpPr txBox="1"/>
          <p:nvPr/>
        </p:nvSpPr>
        <p:spPr>
          <a:xfrm>
            <a:off x="623390" y="5305350"/>
            <a:ext cx="9937104" cy="39590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임베디드 리눅스 시스템 개발 및 응용 - 최무영 외 1명, 생능출판사(2020)</a:t>
            </a:r>
          </a:p>
        </p:txBody>
      </p:sp>
      <p:sp>
        <p:nvSpPr>
          <p:cNvPr id="63" name="TextBox 30"/>
          <p:cNvSpPr txBox="1"/>
          <p:nvPr/>
        </p:nvSpPr>
        <p:spPr>
          <a:xfrm>
            <a:off x="623391" y="2636912"/>
            <a:ext cx="7704857" cy="39019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실습 자료는 추후 공지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2907600" cy="58193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 실습장비 소개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49" name="TextBox 30"/>
          <p:cNvSpPr txBox="1"/>
          <p:nvPr/>
        </p:nvSpPr>
        <p:spPr>
          <a:xfrm>
            <a:off x="623392" y="2236802"/>
            <a:ext cx="10297144" cy="39019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라즈베리파이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3B+, 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아답터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카드리더기 등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8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종 악세사리</a:t>
            </a:r>
          </a:p>
        </p:txBody>
      </p:sp>
      <p:sp>
        <p:nvSpPr>
          <p:cNvPr id="50" name="TextBox 30"/>
          <p:cNvSpPr txBox="1"/>
          <p:nvPr/>
        </p:nvSpPr>
        <p:spPr>
          <a:xfrm>
            <a:off x="263350" y="1739960"/>
            <a:ext cx="9433048" cy="4203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라즈베리파이 </a:t>
            </a:r>
            <a:r>
              <a:rPr kumimoji="0" lang="en-US" altLang="ko-KR" sz="2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3B+ 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스타트키트</a:t>
            </a:r>
          </a:p>
        </p:txBody>
      </p:sp>
      <p:sp>
        <p:nvSpPr>
          <p:cNvPr id="59" name="TextBox 30"/>
          <p:cNvSpPr txBox="1"/>
          <p:nvPr/>
        </p:nvSpPr>
        <p:spPr>
          <a:xfrm>
            <a:off x="623392" y="4116575"/>
            <a:ext cx="9937104" cy="3959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NFC, RFID, 블루투스, 각종 센서모듈 등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종 포함 키트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12224" y="4061775"/>
            <a:ext cx="3240360" cy="2031521"/>
          </a:xfrm>
          <a:prstGeom prst="rect">
            <a:avLst/>
          </a:prstGeom>
        </p:spPr>
      </p:pic>
      <p:sp>
        <p:nvSpPr>
          <p:cNvPr id="66" name="TextBox 30"/>
          <p:cNvSpPr txBox="1"/>
          <p:nvPr/>
        </p:nvSpPr>
        <p:spPr>
          <a:xfrm>
            <a:off x="256150" y="5381948"/>
            <a:ext cx="11384465" cy="4233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라즈베리파이 카메라 모듈</a:t>
            </a:r>
            <a:r>
              <a:rPr kumimoji="0" lang="en-US" altLang="ko-KR" sz="2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예정</a:t>
            </a:r>
            <a:r>
              <a:rPr kumimoji="0" lang="en-US" altLang="ko-KR" sz="2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95673" y="1484784"/>
            <a:ext cx="2152854" cy="2376264"/>
          </a:xfrm>
          <a:prstGeom prst="rect">
            <a:avLst/>
          </a:prstGeom>
        </p:spPr>
      </p:pic>
      <p:sp>
        <p:nvSpPr>
          <p:cNvPr id="69" name="TextBox 30"/>
          <p:cNvSpPr txBox="1"/>
          <p:nvPr/>
        </p:nvSpPr>
        <p:spPr>
          <a:xfrm>
            <a:off x="262625" y="3614520"/>
            <a:ext cx="11384465" cy="4233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라즈베리파이 고급키트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2097975" cy="58193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 수업 진행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50" name="TextBox 30"/>
          <p:cNvSpPr txBox="1"/>
          <p:nvPr/>
        </p:nvSpPr>
        <p:spPr>
          <a:xfrm>
            <a:off x="263350" y="1739960"/>
            <a:ext cx="11161242" cy="4203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실습 위주로 수업 진행</a:t>
            </a:r>
          </a:p>
        </p:txBody>
      </p:sp>
      <p:sp>
        <p:nvSpPr>
          <p:cNvPr id="51" name="TextBox 30"/>
          <p:cNvSpPr txBox="1"/>
          <p:nvPr/>
        </p:nvSpPr>
        <p:spPr>
          <a:xfrm>
            <a:off x="262625" y="3614520"/>
            <a:ext cx="11384465" cy="4233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매주 </a:t>
            </a:r>
            <a:r>
              <a:rPr kumimoji="0" lang="en-US" altLang="ko-KR" sz="2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5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분정도 관심있거나 화제가 되고 있는 </a:t>
            </a:r>
            <a:r>
              <a:rPr kumimoji="0" lang="en-US" altLang="ko-KR" sz="2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IT</a:t>
            </a:r>
            <a:r>
              <a:rPr kumimoji="0" lang="ko-KR" altLang="en-US" sz="2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관련 주제 소개  </a:t>
            </a:r>
          </a:p>
        </p:txBody>
      </p:sp>
      <p:sp>
        <p:nvSpPr>
          <p:cNvPr id="59" name="TextBox 30"/>
          <p:cNvSpPr txBox="1"/>
          <p:nvPr/>
        </p:nvSpPr>
        <p:spPr>
          <a:xfrm>
            <a:off x="623392" y="4116575"/>
            <a:ext cx="9937104" cy="3959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코드리뷰</a:t>
            </a:r>
          </a:p>
        </p:txBody>
      </p:sp>
      <p:sp>
        <p:nvSpPr>
          <p:cNvPr id="60" name="TextBox 30"/>
          <p:cNvSpPr txBox="1"/>
          <p:nvPr/>
        </p:nvSpPr>
        <p:spPr>
          <a:xfrm>
            <a:off x="623391" y="4516685"/>
            <a:ext cx="9937104" cy="39590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신기술 관련 내용</a:t>
            </a:r>
          </a:p>
        </p:txBody>
      </p:sp>
      <p:sp>
        <p:nvSpPr>
          <p:cNvPr id="61" name="TextBox 30"/>
          <p:cNvSpPr txBox="1"/>
          <p:nvPr/>
        </p:nvSpPr>
        <p:spPr>
          <a:xfrm>
            <a:off x="623391" y="4905240"/>
            <a:ext cx="9937104" cy="3959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IT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컨텐츠</a:t>
            </a:r>
          </a:p>
        </p:txBody>
      </p:sp>
      <p:sp>
        <p:nvSpPr>
          <p:cNvPr id="62" name="TextBox 30"/>
          <p:cNvSpPr txBox="1"/>
          <p:nvPr/>
        </p:nvSpPr>
        <p:spPr>
          <a:xfrm>
            <a:off x="623390" y="5305350"/>
            <a:ext cx="9937104" cy="39590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뉴스 소개</a:t>
            </a:r>
          </a:p>
        </p:txBody>
      </p:sp>
      <p:sp>
        <p:nvSpPr>
          <p:cNvPr id="63" name="TextBox 30"/>
          <p:cNvSpPr txBox="1"/>
          <p:nvPr/>
        </p:nvSpPr>
        <p:spPr>
          <a:xfrm>
            <a:off x="623392" y="2204864"/>
            <a:ext cx="9937104" cy="3962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라즈베리파이를 사용하여 임베디드 시스템 개발</a:t>
            </a:r>
          </a:p>
        </p:txBody>
      </p:sp>
      <p:sp>
        <p:nvSpPr>
          <p:cNvPr id="64" name="TextBox 30"/>
          <p:cNvSpPr txBox="1"/>
          <p:nvPr/>
        </p:nvSpPr>
        <p:spPr>
          <a:xfrm>
            <a:off x="623391" y="2604974"/>
            <a:ext cx="9937104" cy="3961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강의식 수업은 최소한으로 진행할 예정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1278825" cy="58193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 도 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7408" y="1989401"/>
            <a:ext cx="5750822" cy="3639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34941" y="2095471"/>
            <a:ext cx="3257348" cy="248565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998074" y="4710473"/>
            <a:ext cx="32104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 System</a:t>
            </a:r>
          </a:p>
        </p:txBody>
      </p:sp>
      <p:sp>
        <p:nvSpPr>
          <p:cNvPr id="12" name="오른쪽 화살표 11"/>
          <p:cNvSpPr/>
          <p:nvPr/>
        </p:nvSpPr>
        <p:spPr>
          <a:xfrm rot="10800000" flipV="1">
            <a:off x="6735500" y="3774605"/>
            <a:ext cx="800660" cy="316281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13" name="직사각형 12"/>
          <p:cNvSpPr/>
          <p:nvPr/>
        </p:nvSpPr>
        <p:spPr>
          <a:xfrm>
            <a:off x="8618115" y="5213998"/>
            <a:ext cx="19704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내장형 시스템</a:t>
            </a:r>
            <a:r>
              <a:rPr lang="en-US" altLang="ko-KR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2" animBg="1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1278825" cy="58193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 </a:t>
            </a:r>
            <a:r>
              <a:rPr lang="ko-KR" altLang="en-US" sz="3200">
                <a:solidFill>
                  <a:schemeClr val="bg1"/>
                </a:solidFill>
              </a:rPr>
              <a:t>도 입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3432" y="1567809"/>
            <a:ext cx="7347877" cy="419166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456631" y="5759476"/>
            <a:ext cx="4493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latin typeface="Tmon몬소리OTF Black"/>
                <a:ea typeface="Tmon몬소리OTF Black"/>
              </a:rPr>
              <a:t> 임베디드 시스템의 글로벌 시장규모 예측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53886" y="1706376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Arial Rounded MT Bold"/>
                <a:ea typeface="+mj-ea"/>
              </a:rPr>
              <a:t>(</a:t>
            </a:r>
            <a:r>
              <a:rPr lang="ko-KR" altLang="en-US" sz="1200">
                <a:latin typeface="Arial Rounded MT Bold"/>
                <a:ea typeface="+mj-ea"/>
              </a:rPr>
              <a:t>연 평균 성장률</a:t>
            </a:r>
            <a:r>
              <a:rPr lang="en-US" altLang="ko-KR" sz="1200">
                <a:latin typeface="Arial Rounded MT Bold"/>
                <a:ea typeface="+mj-ea"/>
              </a:rPr>
              <a:t>)</a:t>
            </a:r>
            <a:endParaRPr lang="ko-KR" altLang="en-US" sz="1200">
              <a:latin typeface="Arial Rounded MT Bold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544272" y="2624634"/>
            <a:ext cx="336502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시장규모</a:t>
            </a:r>
            <a:r>
              <a:rPr lang="en-US" altLang="ko-KR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800</a:t>
            </a:r>
            <a:r>
              <a:rPr lang="ko-KR" alt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억 달러</a:t>
            </a:r>
            <a:r>
              <a:rPr lang="ko-KR" alt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/>
                <a:ea typeface="굴림"/>
              </a:rPr>
              <a:t>↑</a:t>
            </a:r>
            <a:endParaRPr lang="en-US" altLang="ko-KR" sz="2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굴림"/>
              <a:ea typeface="굴림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44272" y="4044442"/>
            <a:ext cx="30909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 평균 성장률</a:t>
            </a:r>
            <a:r>
              <a:rPr lang="en-US" altLang="ko-KR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7.1%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1278825" cy="58193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 </a:t>
            </a:r>
            <a:r>
              <a:rPr lang="ko-KR" altLang="en-US" sz="3200">
                <a:solidFill>
                  <a:schemeClr val="bg1"/>
                </a:solidFill>
              </a:rPr>
              <a:t>목 차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6281" y="1756343"/>
            <a:ext cx="540060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1. 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임베디드 시스템의 정의</a:t>
            </a:r>
            <a:endParaRPr lang="en-US" altLang="ko-KR" sz="28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66281" y="2473331"/>
            <a:ext cx="540060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2. 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임베디드 시스템의 활용</a:t>
            </a:r>
            <a:endParaRPr lang="en-US" altLang="ko-KR" sz="28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6281" y="3186922"/>
            <a:ext cx="540060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임베디드 시스템의 특징</a:t>
            </a:r>
            <a:endParaRPr lang="en-US" altLang="ko-KR" sz="28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6281" y="3900513"/>
            <a:ext cx="540060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4. 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임베디드 시스템의 설계</a:t>
            </a:r>
            <a:endParaRPr lang="en-US" altLang="ko-KR" sz="280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1"/>
      <p:bldP spid="20" grpId="2"/>
      <p:bldP spid="31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791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1. </a:t>
            </a:r>
            <a:r>
              <a:rPr lang="ko-KR" altLang="en-US" sz="3200">
                <a:solidFill>
                  <a:schemeClr val="bg1"/>
                </a:solidFill>
              </a:rPr>
              <a:t>임베디드 시스템의 정의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2" y="1420525"/>
            <a:ext cx="4104456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가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임베디드 기술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3352" y="4529249"/>
            <a:ext cx="3744416" cy="39327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ko-KR" altLang="en-US" sz="2000">
              <a:latin typeface="나눔스퀘어_ac Bold"/>
              <a:ea typeface="나눔스퀘어_ac Bold"/>
            </a:endParaRPr>
          </a:p>
        </p:txBody>
      </p:sp>
      <p:sp>
        <p:nvSpPr>
          <p:cNvPr id="1030" name="모서리가 둥근 직사각형 1029"/>
          <p:cNvSpPr/>
          <p:nvPr/>
        </p:nvSpPr>
        <p:spPr>
          <a:xfrm>
            <a:off x="7248128" y="3429000"/>
            <a:ext cx="2448272" cy="72008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임베디드 소프트웨어</a:t>
            </a:r>
          </a:p>
        </p:txBody>
      </p:sp>
      <p:grpSp>
        <p:nvGrpSpPr>
          <p:cNvPr id="1063" name="그룹 1062"/>
          <p:cNvGrpSpPr/>
          <p:nvPr/>
        </p:nvGrpSpPr>
        <p:grpSpPr>
          <a:xfrm>
            <a:off x="5267886" y="1916832"/>
            <a:ext cx="6408756" cy="3888432"/>
            <a:chOff x="5267885" y="1916832"/>
            <a:chExt cx="6408756" cy="3888432"/>
          </a:xfrm>
        </p:grpSpPr>
        <p:sp>
          <p:nvSpPr>
            <p:cNvPr id="1031" name="타원 1030"/>
            <p:cNvSpPr/>
            <p:nvPr/>
          </p:nvSpPr>
          <p:spPr>
            <a:xfrm>
              <a:off x="5267885" y="2636912"/>
              <a:ext cx="1620202" cy="1080120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2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휴대기기</a:t>
              </a:r>
            </a:p>
          </p:txBody>
        </p:sp>
        <p:sp>
          <p:nvSpPr>
            <p:cNvPr id="1033" name="타원 1032"/>
            <p:cNvSpPr/>
            <p:nvPr/>
          </p:nvSpPr>
          <p:spPr>
            <a:xfrm>
              <a:off x="5303912" y="4005064"/>
              <a:ext cx="1620202" cy="1080120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A5A5A5">
                  <a:alpha val="100000"/>
                </a:srgbClr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자동차</a:t>
              </a:r>
            </a:p>
          </p:txBody>
        </p:sp>
        <p:sp>
          <p:nvSpPr>
            <p:cNvPr id="1034" name="타원 1033"/>
            <p:cNvSpPr/>
            <p:nvPr/>
          </p:nvSpPr>
          <p:spPr>
            <a:xfrm>
              <a:off x="6816080" y="4725144"/>
              <a:ext cx="1620202" cy="1080120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A5A5A5">
                  <a:alpha val="100000"/>
                </a:srgbClr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통신</a:t>
              </a:r>
            </a:p>
          </p:txBody>
        </p:sp>
        <p:sp>
          <p:nvSpPr>
            <p:cNvPr id="1035" name="타원 1034"/>
            <p:cNvSpPr/>
            <p:nvPr/>
          </p:nvSpPr>
          <p:spPr>
            <a:xfrm>
              <a:off x="8544272" y="4725144"/>
              <a:ext cx="1620202" cy="1080120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A5A5A5">
                  <a:alpha val="100000"/>
                </a:srgbClr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의료</a:t>
              </a:r>
            </a:p>
          </p:txBody>
        </p:sp>
        <p:sp>
          <p:nvSpPr>
            <p:cNvPr id="1036" name="타원 1035"/>
            <p:cNvSpPr/>
            <p:nvPr/>
          </p:nvSpPr>
          <p:spPr>
            <a:xfrm>
              <a:off x="6816081" y="1916832"/>
              <a:ext cx="1620202" cy="1080120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A5A5A5">
                  <a:alpha val="100000"/>
                </a:srgbClr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가전제품</a:t>
              </a:r>
            </a:p>
          </p:txBody>
        </p:sp>
        <p:sp>
          <p:nvSpPr>
            <p:cNvPr id="1037" name="타원 1036"/>
            <p:cNvSpPr/>
            <p:nvPr/>
          </p:nvSpPr>
          <p:spPr>
            <a:xfrm>
              <a:off x="8544273" y="1916832"/>
              <a:ext cx="1620202" cy="1080120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A5A5A5">
                  <a:alpha val="100000"/>
                </a:srgbClr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교육</a:t>
              </a:r>
            </a:p>
          </p:txBody>
        </p:sp>
        <p:sp>
          <p:nvSpPr>
            <p:cNvPr id="1041" name="타원 1040"/>
            <p:cNvSpPr/>
            <p:nvPr/>
          </p:nvSpPr>
          <p:spPr>
            <a:xfrm>
              <a:off x="10056440" y="2636912"/>
              <a:ext cx="1620202" cy="1080120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2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국방</a:t>
              </a:r>
            </a:p>
          </p:txBody>
        </p:sp>
        <p:sp>
          <p:nvSpPr>
            <p:cNvPr id="1042" name="타원 1041"/>
            <p:cNvSpPr/>
            <p:nvPr/>
          </p:nvSpPr>
          <p:spPr>
            <a:xfrm>
              <a:off x="10056440" y="4005064"/>
              <a:ext cx="1620202" cy="1080120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A5A5A5">
                  <a:alpha val="100000"/>
                </a:srgbClr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교통</a:t>
              </a:r>
            </a:p>
          </p:txBody>
        </p:sp>
      </p:grpSp>
      <p:sp>
        <p:nvSpPr>
          <p:cNvPr id="1047" name="오른쪽 화살표 1046"/>
          <p:cNvSpPr/>
          <p:nvPr/>
        </p:nvSpPr>
        <p:spPr>
          <a:xfrm rot="16200000">
            <a:off x="7561835" y="3094635"/>
            <a:ext cx="308689" cy="21602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48" name="오른쪽 화살표 1047"/>
          <p:cNvSpPr/>
          <p:nvPr/>
        </p:nvSpPr>
        <p:spPr>
          <a:xfrm rot="16200000">
            <a:off x="9218019" y="3094634"/>
            <a:ext cx="308689" cy="216024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7BDA5">
                  <a:alpha val="100000"/>
                </a:srgbClr>
              </a:gs>
              <a:gs pos="50000">
                <a:srgbClr val="F5B196">
                  <a:alpha val="100000"/>
                </a:srgbClr>
              </a:gs>
              <a:gs pos="100000">
                <a:srgbClr val="F8A582">
                  <a:alpha val="100000"/>
                </a:srgbClr>
              </a:gs>
            </a:gsLst>
            <a:lin ang="5400000" scaled="0"/>
          </a:gradFill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49" name="오른쪽 화살표 1048"/>
          <p:cNvSpPr/>
          <p:nvPr/>
        </p:nvSpPr>
        <p:spPr>
          <a:xfrm rot="5400000" flipV="1">
            <a:off x="7561835" y="4318771"/>
            <a:ext cx="308689" cy="216024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7BDA5">
                  <a:alpha val="100000"/>
                </a:srgbClr>
              </a:gs>
              <a:gs pos="50000">
                <a:srgbClr val="F5B196">
                  <a:alpha val="100000"/>
                </a:srgbClr>
              </a:gs>
              <a:gs pos="100000">
                <a:srgbClr val="F8A582">
                  <a:alpha val="100000"/>
                </a:srgbClr>
              </a:gs>
            </a:gsLst>
            <a:lin ang="5400000" scaled="0"/>
          </a:gradFill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50" name="오른쪽 화살표 1049"/>
          <p:cNvSpPr/>
          <p:nvPr/>
        </p:nvSpPr>
        <p:spPr>
          <a:xfrm rot="5400000" flipV="1">
            <a:off x="9218019" y="4318771"/>
            <a:ext cx="308689" cy="216024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7BDA5">
                  <a:alpha val="100000"/>
                </a:srgbClr>
              </a:gs>
              <a:gs pos="50000">
                <a:srgbClr val="F5B196">
                  <a:alpha val="100000"/>
                </a:srgbClr>
              </a:gs>
              <a:gs pos="100000">
                <a:srgbClr val="F8A582">
                  <a:alpha val="100000"/>
                </a:srgbClr>
              </a:gs>
            </a:gsLst>
            <a:lin ang="5400000" scaled="0"/>
          </a:gradFill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51" name="오른쪽 화살표 1050"/>
          <p:cNvSpPr/>
          <p:nvPr/>
        </p:nvSpPr>
        <p:spPr>
          <a:xfrm rot="8463174" flipV="1">
            <a:off x="6860805" y="4069622"/>
            <a:ext cx="308689" cy="216024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7BDA5">
                  <a:alpha val="100000"/>
                </a:srgbClr>
              </a:gs>
              <a:gs pos="50000">
                <a:srgbClr val="F5B196">
                  <a:alpha val="100000"/>
                </a:srgbClr>
              </a:gs>
              <a:gs pos="100000">
                <a:srgbClr val="F8A582">
                  <a:alpha val="100000"/>
                </a:srgbClr>
              </a:gs>
            </a:gsLst>
            <a:lin ang="5400000" scaled="0"/>
          </a:gradFill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52" name="오른쪽 화살표 1051"/>
          <p:cNvSpPr/>
          <p:nvPr/>
        </p:nvSpPr>
        <p:spPr>
          <a:xfrm rot="12663373" flipV="1">
            <a:off x="6859202" y="3402083"/>
            <a:ext cx="308689" cy="216024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7BDA5">
                  <a:alpha val="100000"/>
                </a:srgbClr>
              </a:gs>
              <a:gs pos="50000">
                <a:srgbClr val="F5B196">
                  <a:alpha val="100000"/>
                </a:srgbClr>
              </a:gs>
              <a:gs pos="100000">
                <a:srgbClr val="F8A582">
                  <a:alpha val="100000"/>
                </a:srgbClr>
              </a:gs>
            </a:gsLst>
            <a:lin ang="5400000" scaled="0"/>
          </a:gradFill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54" name="오른쪽 화살표 1053"/>
          <p:cNvSpPr/>
          <p:nvPr/>
        </p:nvSpPr>
        <p:spPr>
          <a:xfrm rot="1966953" flipV="1">
            <a:off x="9748189" y="4098693"/>
            <a:ext cx="308689" cy="216024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7BDA5">
                  <a:alpha val="100000"/>
                </a:srgbClr>
              </a:gs>
              <a:gs pos="50000">
                <a:srgbClr val="F5B196">
                  <a:alpha val="100000"/>
                </a:srgbClr>
              </a:gs>
              <a:gs pos="100000">
                <a:srgbClr val="F8A582">
                  <a:alpha val="100000"/>
                </a:srgbClr>
              </a:gs>
            </a:gsLst>
            <a:lin ang="5400000" scaled="0"/>
          </a:gradFill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55" name="오른쪽 화살표 1054"/>
          <p:cNvSpPr/>
          <p:nvPr/>
        </p:nvSpPr>
        <p:spPr>
          <a:xfrm rot="19627160" flipV="1">
            <a:off x="9753621" y="3370709"/>
            <a:ext cx="308689" cy="216024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7BDA5">
                  <a:alpha val="100000"/>
                </a:srgbClr>
              </a:gs>
              <a:gs pos="50000">
                <a:srgbClr val="F5B196">
                  <a:alpha val="100000"/>
                </a:srgbClr>
              </a:gs>
              <a:gs pos="100000">
                <a:srgbClr val="F8A582">
                  <a:alpha val="100000"/>
                </a:srgbClr>
              </a:gs>
            </a:gsLst>
            <a:lin ang="5400000" scaled="0"/>
          </a:gradFill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57" name="TextBox 29"/>
          <p:cNvSpPr txBox="1"/>
          <p:nvPr/>
        </p:nvSpPr>
        <p:spPr>
          <a:xfrm>
            <a:off x="623392" y="4057396"/>
            <a:ext cx="4896544" cy="9984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</a:rPr>
              <a:t>스마트 기기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</a:rPr>
              <a:t> 자동차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</a:rPr>
              <a:t> 무인 항공기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</a:rPr>
              <a:t> </a:t>
            </a:r>
            <a:b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</a:rPr>
            </a:b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</a:rPr>
              <a:t>사물인터넷 등 연결된 세상을 </a:t>
            </a:r>
            <a:b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</a:rPr>
            </a:b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</a:rPr>
              <a:t>구축하기 위한 핵심 기술</a:t>
            </a:r>
          </a:p>
        </p:txBody>
      </p:sp>
      <p:sp>
        <p:nvSpPr>
          <p:cNvPr id="1058" name="TextBox 30"/>
          <p:cNvSpPr txBox="1"/>
          <p:nvPr/>
        </p:nvSpPr>
        <p:spPr>
          <a:xfrm>
            <a:off x="610716" y="2631297"/>
            <a:ext cx="4765204" cy="10053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>
              <a:buFont typeface="Arial"/>
              <a:buChar char="•"/>
              <a:defRPr/>
            </a:pPr>
            <a:r>
              <a:rPr lang="ko-KR" altLang="en-US" sz="2000"/>
              <a:t>사물에 컴퓨터와 소프트웨어, </a:t>
            </a:r>
            <a:br>
              <a:rPr lang="en-US" altLang="ko-KR" sz="2000"/>
            </a:br>
            <a:r>
              <a:rPr lang="ko-KR" altLang="en-US" sz="2000"/>
              <a:t>통신기술을 내장</a:t>
            </a:r>
            <a:r>
              <a:rPr lang="en-US" altLang="ko-KR" sz="2000"/>
              <a:t>(Embed)</a:t>
            </a:r>
            <a:r>
              <a:rPr lang="ko-KR" altLang="en-US" sz="2000"/>
              <a:t>시켜 </a:t>
            </a:r>
            <a:br>
              <a:rPr lang="ko-KR" altLang="en-US" sz="2000"/>
            </a:br>
            <a:r>
              <a:rPr lang="ko-KR" altLang="en-US" sz="2000"/>
              <a:t>지능을 부여하는 기술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2" animBg="1"/>
      <p:bldP spid="1063" grpId="1" animBg="1"/>
      <p:bldP spid="1047" grpId="3" animBg="1"/>
      <p:bldP spid="1048" grpId="4" animBg="1"/>
      <p:bldP spid="1049" grpId="5" animBg="1"/>
      <p:bldP spid="1050" grpId="6" animBg="1"/>
      <p:bldP spid="1051" grpId="7" animBg="1"/>
      <p:bldP spid="1052" grpId="8" animBg="1"/>
      <p:bldP spid="1054" grpId="9" animBg="1"/>
      <p:bldP spid="1055" grpId="10" animBg="1"/>
      <p:bldP spid="1057" grpId="11" animBg="1"/>
      <p:bldP spid="105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2337</Words>
  <Application>Microsoft Office PowerPoint</Application>
  <PresentationFormat>와이드스크린</PresentationFormat>
  <Paragraphs>367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Tmon몬소리OTF Black</vt:lpstr>
      <vt:lpstr>굴림</vt:lpstr>
      <vt:lpstr>나눔스퀘어_ac Bold</vt:lpstr>
      <vt:lpstr>맑은 고딕</vt:lpstr>
      <vt:lpstr>Arial</vt:lpstr>
      <vt:lpstr>Arial Rounded MT Bold</vt:lpstr>
      <vt:lpstr>Calibri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일래(oo584000)</dc:creator>
  <cp:lastModifiedBy>Yoonkyo Jung</cp:lastModifiedBy>
  <cp:revision>212</cp:revision>
  <dcterms:created xsi:type="dcterms:W3CDTF">2020-11-09T07:12:16Z</dcterms:created>
  <dcterms:modified xsi:type="dcterms:W3CDTF">2022-03-15T01:38:25Z</dcterms:modified>
  <cp:version/>
</cp:coreProperties>
</file>